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Ibarra Real Nova Bold" charset="1" panose="00000800000000000000"/>
      <p:regular r:id="rId21"/>
    </p:embeddedFont>
    <p:embeddedFont>
      <p:font typeface="Carlito" charset="1" panose="020F0502020204030204"/>
      <p:regular r:id="rId22"/>
    </p:embeddedFont>
    <p:embeddedFont>
      <p:font typeface="Carlito Bold" charset="1" panose="020F0502020204030204"/>
      <p:regular r:id="rId23"/>
    </p:embeddedFont>
    <p:embeddedFont>
      <p:font typeface="Carlito Italics" charset="1" panose="020F0502020204030204"/>
      <p:regular r:id="rId24"/>
    </p:embeddedFont>
    <p:embeddedFont>
      <p:font typeface="Ibarra Real Nova" charset="1" panose="00000500000000000000"/>
      <p:regular r:id="rId25"/>
    </p:embeddedFont>
    <p:embeddedFont>
      <p:font typeface="Abril Fatface" charset="1" panose="02000503000000020003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40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4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42.jpeg" Type="http://schemas.openxmlformats.org/officeDocument/2006/relationships/image"/><Relationship Id="rId13" Target="../media/image43.jpeg" Type="http://schemas.openxmlformats.org/officeDocument/2006/relationships/image"/><Relationship Id="rId14" Target="../media/image44.png" Type="http://schemas.openxmlformats.org/officeDocument/2006/relationships/image"/><Relationship Id="rId15" Target="../media/image45.svg" Type="http://schemas.openxmlformats.org/officeDocument/2006/relationships/image"/><Relationship Id="rId16" Target="../media/image46.png" Type="http://schemas.openxmlformats.org/officeDocument/2006/relationships/image"/><Relationship Id="rId17" Target="../media/image47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https://doi.org/10.3390/foods13121930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054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47708" y="939917"/>
            <a:ext cx="3795409" cy="3286653"/>
            <a:chOff x="0" y="0"/>
            <a:chExt cx="4282440" cy="3708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891600" y="2643590"/>
            <a:ext cx="3795409" cy="3286653"/>
            <a:chOff x="0" y="0"/>
            <a:chExt cx="4282440" cy="3708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4987" t="0" r="-149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949903" y="7725320"/>
            <a:ext cx="3795409" cy="3286653"/>
            <a:chOff x="0" y="0"/>
            <a:chExt cx="4282440" cy="3708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4122" t="0" r="-4122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926394" y="6043323"/>
            <a:ext cx="3797604" cy="3286653"/>
          </a:xfrm>
          <a:custGeom>
            <a:avLst/>
            <a:gdLst/>
            <a:ahLst/>
            <a:cxnLst/>
            <a:rect r="r" b="b" t="t" l="l"/>
            <a:pathLst>
              <a:path h="3286653" w="3797604">
                <a:moveTo>
                  <a:pt x="0" y="0"/>
                </a:moveTo>
                <a:lnTo>
                  <a:pt x="3797603" y="0"/>
                </a:lnTo>
                <a:lnTo>
                  <a:pt x="3797603" y="3286653"/>
                </a:lnTo>
                <a:lnTo>
                  <a:pt x="0" y="32866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73596" y="4333321"/>
            <a:ext cx="3797604" cy="3286653"/>
          </a:xfrm>
          <a:custGeom>
            <a:avLst/>
            <a:gdLst/>
            <a:ahLst/>
            <a:cxnLst/>
            <a:rect r="r" b="b" t="t" l="l"/>
            <a:pathLst>
              <a:path h="3286653" w="3797604">
                <a:moveTo>
                  <a:pt x="0" y="0"/>
                </a:moveTo>
                <a:lnTo>
                  <a:pt x="3797604" y="0"/>
                </a:lnTo>
                <a:lnTo>
                  <a:pt x="3797604" y="3286654"/>
                </a:lnTo>
                <a:lnTo>
                  <a:pt x="0" y="3286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000551" y="2643590"/>
            <a:ext cx="3797604" cy="3286653"/>
          </a:xfrm>
          <a:custGeom>
            <a:avLst/>
            <a:gdLst/>
            <a:ahLst/>
            <a:cxnLst/>
            <a:rect r="r" b="b" t="t" l="l"/>
            <a:pathLst>
              <a:path h="3286653" w="3797604">
                <a:moveTo>
                  <a:pt x="0" y="0"/>
                </a:moveTo>
                <a:lnTo>
                  <a:pt x="3797604" y="0"/>
                </a:lnTo>
                <a:lnTo>
                  <a:pt x="3797604" y="3286653"/>
                </a:lnTo>
                <a:lnTo>
                  <a:pt x="0" y="32866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910650" y="-724974"/>
            <a:ext cx="3797604" cy="3286653"/>
          </a:xfrm>
          <a:custGeom>
            <a:avLst/>
            <a:gdLst/>
            <a:ahLst/>
            <a:cxnLst/>
            <a:rect r="r" b="b" t="t" l="l"/>
            <a:pathLst>
              <a:path h="3286653" w="3797604">
                <a:moveTo>
                  <a:pt x="0" y="0"/>
                </a:moveTo>
                <a:lnTo>
                  <a:pt x="3797603" y="0"/>
                </a:lnTo>
                <a:lnTo>
                  <a:pt x="3797603" y="3286654"/>
                </a:lnTo>
                <a:lnTo>
                  <a:pt x="0" y="32866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09047" y="272304"/>
            <a:ext cx="3923503" cy="2289376"/>
          </a:xfrm>
          <a:custGeom>
            <a:avLst/>
            <a:gdLst/>
            <a:ahLst/>
            <a:cxnLst/>
            <a:rect r="r" b="b" t="t" l="l"/>
            <a:pathLst>
              <a:path h="2289376" w="3923503">
                <a:moveTo>
                  <a:pt x="0" y="0"/>
                </a:moveTo>
                <a:lnTo>
                  <a:pt x="3923503" y="0"/>
                </a:lnTo>
                <a:lnTo>
                  <a:pt x="3923503" y="2289376"/>
                </a:lnTo>
                <a:lnTo>
                  <a:pt x="0" y="22893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2683883"/>
            <a:ext cx="7207699" cy="4042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64"/>
              </a:lnSpc>
            </a:pPr>
            <a:r>
              <a:rPr lang="en-US" sz="6925" b="true">
                <a:solidFill>
                  <a:srgbClr val="FFFFFF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Determination of Trace Metals in Canadian Bee Pollen by ICP-MS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7086032"/>
            <a:ext cx="5589489" cy="1050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9"/>
              </a:lnSpc>
            </a:pPr>
            <a:r>
              <a:rPr lang="en-US" sz="2892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Connor Johnson and Megan Martin Supervisor: Dr. Kingsley Donkor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8505824">
            <a:off x="9073803" y="-2468713"/>
            <a:ext cx="10892694" cy="9427132"/>
          </a:xfrm>
          <a:custGeom>
            <a:avLst/>
            <a:gdLst/>
            <a:ahLst/>
            <a:cxnLst/>
            <a:rect r="r" b="b" t="t" l="l"/>
            <a:pathLst>
              <a:path h="9427132" w="10892694">
                <a:moveTo>
                  <a:pt x="0" y="9427132"/>
                </a:moveTo>
                <a:lnTo>
                  <a:pt x="10892695" y="9427132"/>
                </a:lnTo>
                <a:lnTo>
                  <a:pt x="10892695" y="0"/>
                </a:lnTo>
                <a:lnTo>
                  <a:pt x="0" y="0"/>
                </a:lnTo>
                <a:lnTo>
                  <a:pt x="0" y="94271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487042">
            <a:off x="13516086" y="7560687"/>
            <a:ext cx="8200413" cy="7097085"/>
          </a:xfrm>
          <a:custGeom>
            <a:avLst/>
            <a:gdLst/>
            <a:ahLst/>
            <a:cxnLst/>
            <a:rect r="r" b="b" t="t" l="l"/>
            <a:pathLst>
              <a:path h="7097085" w="8200413">
                <a:moveTo>
                  <a:pt x="0" y="0"/>
                </a:moveTo>
                <a:lnTo>
                  <a:pt x="8200413" y="0"/>
                </a:lnTo>
                <a:lnTo>
                  <a:pt x="8200413" y="7097085"/>
                </a:lnTo>
                <a:lnTo>
                  <a:pt x="0" y="709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49863" y="2351513"/>
            <a:ext cx="11588273" cy="6854602"/>
          </a:xfrm>
          <a:custGeom>
            <a:avLst/>
            <a:gdLst/>
            <a:ahLst/>
            <a:cxnLst/>
            <a:rect r="r" b="b" t="t" l="l"/>
            <a:pathLst>
              <a:path h="6854602" w="11588273">
                <a:moveTo>
                  <a:pt x="0" y="0"/>
                </a:moveTo>
                <a:lnTo>
                  <a:pt x="11588274" y="0"/>
                </a:lnTo>
                <a:lnTo>
                  <a:pt x="11588274" y="6854602"/>
                </a:lnTo>
                <a:lnTo>
                  <a:pt x="0" y="6854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49863" y="9139440"/>
            <a:ext cx="11588273" cy="38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Figure 5. Concentrations of cadmium, lead and arsenic in bee pollen between 0.01-2 ppb.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0938" y="575839"/>
            <a:ext cx="5844043" cy="110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9"/>
              </a:lnSpc>
            </a:pPr>
            <a:r>
              <a:rPr lang="en-US" sz="7521" b="true">
                <a:solidFill>
                  <a:srgbClr val="EDC20D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Results cont.</a:t>
            </a:r>
          </a:p>
        </p:txBody>
      </p:sp>
    </p:spTree>
  </p:cSld>
  <p:clrMapOvr>
    <a:masterClrMapping/>
  </p:clrMapOvr>
  <p:transition spd="fast">
    <p:wipe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505824">
            <a:off x="9073803" y="-2468713"/>
            <a:ext cx="10892694" cy="9427132"/>
          </a:xfrm>
          <a:custGeom>
            <a:avLst/>
            <a:gdLst/>
            <a:ahLst/>
            <a:cxnLst/>
            <a:rect r="r" b="b" t="t" l="l"/>
            <a:pathLst>
              <a:path h="9427132" w="10892694">
                <a:moveTo>
                  <a:pt x="0" y="0"/>
                </a:moveTo>
                <a:lnTo>
                  <a:pt x="10892695" y="0"/>
                </a:lnTo>
                <a:lnTo>
                  <a:pt x="10892695" y="9427132"/>
                </a:lnTo>
                <a:lnTo>
                  <a:pt x="0" y="9427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8269" y="3038678"/>
            <a:ext cx="8508190" cy="5057395"/>
          </a:xfrm>
          <a:custGeom>
            <a:avLst/>
            <a:gdLst/>
            <a:ahLst/>
            <a:cxnLst/>
            <a:rect r="r" b="b" t="t" l="l"/>
            <a:pathLst>
              <a:path h="5057395" w="8508190">
                <a:moveTo>
                  <a:pt x="0" y="0"/>
                </a:moveTo>
                <a:lnTo>
                  <a:pt x="8508190" y="0"/>
                </a:lnTo>
                <a:lnTo>
                  <a:pt x="8508190" y="5057395"/>
                </a:lnTo>
                <a:lnTo>
                  <a:pt x="0" y="50573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487042">
            <a:off x="13516086" y="7560687"/>
            <a:ext cx="8200413" cy="7097085"/>
          </a:xfrm>
          <a:custGeom>
            <a:avLst/>
            <a:gdLst/>
            <a:ahLst/>
            <a:cxnLst/>
            <a:rect r="r" b="b" t="t" l="l"/>
            <a:pathLst>
              <a:path h="7097085" w="8200413">
                <a:moveTo>
                  <a:pt x="0" y="0"/>
                </a:moveTo>
                <a:lnTo>
                  <a:pt x="8200413" y="0"/>
                </a:lnTo>
                <a:lnTo>
                  <a:pt x="8200413" y="7097085"/>
                </a:lnTo>
                <a:lnTo>
                  <a:pt x="0" y="70970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390852" y="3038678"/>
            <a:ext cx="8508190" cy="5057395"/>
          </a:xfrm>
          <a:custGeom>
            <a:avLst/>
            <a:gdLst/>
            <a:ahLst/>
            <a:cxnLst/>
            <a:rect r="r" b="b" t="t" l="l"/>
            <a:pathLst>
              <a:path h="5057395" w="8508190">
                <a:moveTo>
                  <a:pt x="0" y="0"/>
                </a:moveTo>
                <a:lnTo>
                  <a:pt x="8508190" y="0"/>
                </a:lnTo>
                <a:lnTo>
                  <a:pt x="8508190" y="5057395"/>
                </a:lnTo>
                <a:lnTo>
                  <a:pt x="0" y="50573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80938" y="2032434"/>
            <a:ext cx="6195280" cy="568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 b="true">
                <a:solidFill>
                  <a:srgbClr val="FFFFFF"/>
                </a:solidFill>
                <a:latin typeface="Carlito Bold"/>
                <a:ea typeface="Carlito Bold"/>
                <a:cs typeface="Carlito Bold"/>
                <a:sym typeface="Carlito Bold"/>
              </a:rPr>
              <a:t>Unique trend: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8269" y="8029398"/>
            <a:ext cx="8508190" cy="38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Figure 6. Concentration of calcium in all bee pollen samples.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07720" y="8029398"/>
            <a:ext cx="8491322" cy="38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Figure 7. Concentration of cobalt in all bee pollen samples.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80938" y="575839"/>
            <a:ext cx="5844043" cy="110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9"/>
              </a:lnSpc>
            </a:pPr>
            <a:r>
              <a:rPr lang="en-US" sz="7521" b="true">
                <a:solidFill>
                  <a:srgbClr val="EDC20D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Results cont.</a:t>
            </a:r>
          </a:p>
        </p:txBody>
      </p:sp>
    </p:spTree>
  </p:cSld>
  <p:clrMapOvr>
    <a:masterClrMapping/>
  </p:clrMapOvr>
  <p:transition spd="fast">
    <p:wipe dir="l"/>
  </p:transition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12961" y="-255198"/>
            <a:ext cx="9675039" cy="10797397"/>
            <a:chOff x="0" y="0"/>
            <a:chExt cx="3272791" cy="36524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72791" cy="3652453"/>
            </a:xfrm>
            <a:custGeom>
              <a:avLst/>
              <a:gdLst/>
              <a:ahLst/>
              <a:cxnLst/>
              <a:rect r="r" b="b" t="t" l="l"/>
              <a:pathLst>
                <a:path h="3652453" w="3272791">
                  <a:moveTo>
                    <a:pt x="0" y="0"/>
                  </a:moveTo>
                  <a:lnTo>
                    <a:pt x="3272791" y="0"/>
                  </a:lnTo>
                  <a:lnTo>
                    <a:pt x="3272791" y="3652453"/>
                  </a:lnTo>
                  <a:lnTo>
                    <a:pt x="0" y="3652453"/>
                  </a:lnTo>
                  <a:close/>
                </a:path>
              </a:pathLst>
            </a:custGeom>
            <a:solidFill>
              <a:srgbClr val="EDC20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168341" y="2507421"/>
            <a:ext cx="5888732" cy="110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9"/>
              </a:lnSpc>
            </a:pPr>
            <a:r>
              <a:rPr lang="en-US" sz="7521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Conclusion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30720" y="2507421"/>
            <a:ext cx="5886081" cy="110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9"/>
              </a:lnSpc>
            </a:pPr>
            <a:r>
              <a:rPr lang="en-US" sz="7521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Future Work</a:t>
            </a:r>
          </a:p>
        </p:txBody>
      </p:sp>
      <p:grpSp>
        <p:nvGrpSpPr>
          <p:cNvPr name="Group 6" id="6"/>
          <p:cNvGrpSpPr/>
          <p:nvPr/>
        </p:nvGrpSpPr>
        <p:grpSpPr>
          <a:xfrm rot="2700000">
            <a:off x="7843772" y="7675858"/>
            <a:ext cx="1538378" cy="1535917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EDC20D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146623" y="5048250"/>
            <a:ext cx="5379410" cy="2345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Trace metal concentrations were identified, yet they fell within the permissible limits set by Health Canada.</a:t>
            </a:r>
          </a:p>
          <a:p>
            <a:pPr algn="l">
              <a:lnSpc>
                <a:spcPts val="363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406220" y="5048250"/>
            <a:ext cx="5710581" cy="2802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Mercury analysis</a:t>
            </a:r>
          </a:p>
          <a:p>
            <a:pPr algn="l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Flight areas </a:t>
            </a:r>
          </a:p>
          <a:p>
            <a:pPr algn="l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Test different sample prep method</a:t>
            </a:r>
          </a:p>
          <a:p>
            <a:pPr algn="l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Longitudinal study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057073" y="2000354"/>
            <a:ext cx="1158776" cy="188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95"/>
              </a:lnSpc>
            </a:pPr>
            <a:r>
              <a:rPr lang="en-US" sz="11068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&amp;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68341" y="7261639"/>
            <a:ext cx="5379410" cy="143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Monitoring of bee pollen is recommended to determine changes in environmental conditions.</a:t>
            </a:r>
          </a:p>
        </p:txBody>
      </p:sp>
    </p:spTree>
  </p:cSld>
  <p:clrMapOvr>
    <a:masterClrMapping/>
  </p:clrMapOvr>
  <p:transition spd="fast">
    <p:wipe dir="l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4738">
            <a:off x="13253747" y="959248"/>
            <a:ext cx="3521511" cy="3047707"/>
          </a:xfrm>
          <a:custGeom>
            <a:avLst/>
            <a:gdLst/>
            <a:ahLst/>
            <a:cxnLst/>
            <a:rect r="r" b="b" t="t" l="l"/>
            <a:pathLst>
              <a:path h="3047707" w="3521511">
                <a:moveTo>
                  <a:pt x="0" y="0"/>
                </a:moveTo>
                <a:lnTo>
                  <a:pt x="3521511" y="0"/>
                </a:lnTo>
                <a:lnTo>
                  <a:pt x="3521511" y="3047707"/>
                </a:lnTo>
                <a:lnTo>
                  <a:pt x="0" y="3047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6722">
            <a:off x="-190920" y="9061329"/>
            <a:ext cx="3521511" cy="3047707"/>
          </a:xfrm>
          <a:custGeom>
            <a:avLst/>
            <a:gdLst/>
            <a:ahLst/>
            <a:cxnLst/>
            <a:rect r="r" b="b" t="t" l="l"/>
            <a:pathLst>
              <a:path h="3047707" w="3521511">
                <a:moveTo>
                  <a:pt x="0" y="0"/>
                </a:moveTo>
                <a:lnTo>
                  <a:pt x="3521511" y="0"/>
                </a:lnTo>
                <a:lnTo>
                  <a:pt x="3521511" y="3047707"/>
                </a:lnTo>
                <a:lnTo>
                  <a:pt x="0" y="3047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84738">
            <a:off x="16338049" y="214770"/>
            <a:ext cx="3521511" cy="3047707"/>
          </a:xfrm>
          <a:custGeom>
            <a:avLst/>
            <a:gdLst/>
            <a:ahLst/>
            <a:cxnLst/>
            <a:rect r="r" b="b" t="t" l="l"/>
            <a:pathLst>
              <a:path h="3047707" w="3521511">
                <a:moveTo>
                  <a:pt x="0" y="0"/>
                </a:moveTo>
                <a:lnTo>
                  <a:pt x="3521511" y="0"/>
                </a:lnTo>
                <a:lnTo>
                  <a:pt x="3521511" y="3047708"/>
                </a:lnTo>
                <a:lnTo>
                  <a:pt x="0" y="3047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815261">
            <a:off x="11050797" y="-1320628"/>
            <a:ext cx="3528805" cy="3054021"/>
          </a:xfrm>
          <a:custGeom>
            <a:avLst/>
            <a:gdLst/>
            <a:ahLst/>
            <a:cxnLst/>
            <a:rect r="r" b="b" t="t" l="l"/>
            <a:pathLst>
              <a:path h="3054021" w="3528805">
                <a:moveTo>
                  <a:pt x="0" y="0"/>
                </a:moveTo>
                <a:lnTo>
                  <a:pt x="3528805" y="0"/>
                </a:lnTo>
                <a:lnTo>
                  <a:pt x="3528805" y="3054021"/>
                </a:lnTo>
                <a:lnTo>
                  <a:pt x="0" y="3054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815261">
            <a:off x="15443593" y="3264123"/>
            <a:ext cx="3528805" cy="3054021"/>
          </a:xfrm>
          <a:custGeom>
            <a:avLst/>
            <a:gdLst/>
            <a:ahLst/>
            <a:cxnLst/>
            <a:rect r="r" b="b" t="t" l="l"/>
            <a:pathLst>
              <a:path h="3054021" w="3528805">
                <a:moveTo>
                  <a:pt x="0" y="0"/>
                </a:moveTo>
                <a:lnTo>
                  <a:pt x="3528805" y="0"/>
                </a:lnTo>
                <a:lnTo>
                  <a:pt x="3528805" y="3054021"/>
                </a:lnTo>
                <a:lnTo>
                  <a:pt x="0" y="30540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13277">
            <a:off x="2685321" y="7663042"/>
            <a:ext cx="3528805" cy="3054021"/>
          </a:xfrm>
          <a:custGeom>
            <a:avLst/>
            <a:gdLst/>
            <a:ahLst/>
            <a:cxnLst/>
            <a:rect r="r" b="b" t="t" l="l"/>
            <a:pathLst>
              <a:path h="3054021" w="3528805">
                <a:moveTo>
                  <a:pt x="0" y="0"/>
                </a:moveTo>
                <a:lnTo>
                  <a:pt x="3528805" y="0"/>
                </a:lnTo>
                <a:lnTo>
                  <a:pt x="3528805" y="3054020"/>
                </a:lnTo>
                <a:lnTo>
                  <a:pt x="0" y="30540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982953">
            <a:off x="15550175" y="3361079"/>
            <a:ext cx="3304161" cy="2861255"/>
            <a:chOff x="0" y="0"/>
            <a:chExt cx="4282440" cy="3708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12"/>
              <a:stretch>
                <a:fillRect l="0" t="-26986" r="0" b="-2698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230100">
            <a:off x="2797643" y="7759425"/>
            <a:ext cx="3304161" cy="2861255"/>
            <a:chOff x="0" y="0"/>
            <a:chExt cx="4282440" cy="3708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13"/>
              <a:stretch>
                <a:fillRect l="-28112" t="0" r="0" b="-47944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720344" y="7762716"/>
            <a:ext cx="4493398" cy="1116007"/>
          </a:xfrm>
          <a:custGeom>
            <a:avLst/>
            <a:gdLst/>
            <a:ahLst/>
            <a:cxnLst/>
            <a:rect r="r" b="b" t="t" l="l"/>
            <a:pathLst>
              <a:path h="1116007" w="4493398">
                <a:moveTo>
                  <a:pt x="0" y="0"/>
                </a:moveTo>
                <a:lnTo>
                  <a:pt x="4493398" y="0"/>
                </a:lnTo>
                <a:lnTo>
                  <a:pt x="4493398" y="1116008"/>
                </a:lnTo>
                <a:lnTo>
                  <a:pt x="0" y="11160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348896" y="7282276"/>
            <a:ext cx="3991338" cy="2109475"/>
          </a:xfrm>
          <a:custGeom>
            <a:avLst/>
            <a:gdLst/>
            <a:ahLst/>
            <a:cxnLst/>
            <a:rect r="r" b="b" t="t" l="l"/>
            <a:pathLst>
              <a:path h="2109475" w="3991338">
                <a:moveTo>
                  <a:pt x="0" y="0"/>
                </a:moveTo>
                <a:lnTo>
                  <a:pt x="3991338" y="0"/>
                </a:lnTo>
                <a:lnTo>
                  <a:pt x="3991338" y="2109475"/>
                </a:lnTo>
                <a:lnTo>
                  <a:pt x="0" y="2109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847279" y="9258300"/>
            <a:ext cx="11094336" cy="512510"/>
          </a:xfrm>
          <a:custGeom>
            <a:avLst/>
            <a:gdLst/>
            <a:ahLst/>
            <a:cxnLst/>
            <a:rect r="r" b="b" t="t" l="l"/>
            <a:pathLst>
              <a:path h="512510" w="11094336">
                <a:moveTo>
                  <a:pt x="0" y="0"/>
                </a:moveTo>
                <a:lnTo>
                  <a:pt x="11094336" y="0"/>
                </a:lnTo>
                <a:lnTo>
                  <a:pt x="11094336" y="512510"/>
                </a:lnTo>
                <a:lnTo>
                  <a:pt x="0" y="5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929225"/>
            <a:ext cx="13626273" cy="527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Dr. Kingsley Donkor for being my supervisor and a remarkable instructor.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Megan Martin for being a great project partner and supporter.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The Canada Foundation for Innovation for the purchase of the ICP-MS.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Natural Sciences and Engineering Research Council of Canada (NSERC) for providing funding for the research supplies and argon gas for this project.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Thompson Rivers University Chemistry Department.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849566"/>
            <a:ext cx="8375157" cy="1104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2"/>
              </a:lnSpc>
            </a:pPr>
            <a:r>
              <a:rPr lang="en-US" sz="7515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Acknowledgments</a:t>
            </a:r>
          </a:p>
        </p:txBody>
      </p:sp>
    </p:spTree>
  </p:cSld>
  <p:clrMapOvr>
    <a:masterClrMapping/>
  </p:clrMapOvr>
  <p:transition spd="fast">
    <p:wipe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612594">
            <a:off x="9351799" y="-509275"/>
            <a:ext cx="7555109" cy="6538603"/>
          </a:xfrm>
          <a:custGeom>
            <a:avLst/>
            <a:gdLst/>
            <a:ahLst/>
            <a:cxnLst/>
            <a:rect r="r" b="b" t="t" l="l"/>
            <a:pathLst>
              <a:path h="6538603" w="7555109">
                <a:moveTo>
                  <a:pt x="0" y="0"/>
                </a:moveTo>
                <a:lnTo>
                  <a:pt x="7555108" y="0"/>
                </a:lnTo>
                <a:lnTo>
                  <a:pt x="7555108" y="6538603"/>
                </a:lnTo>
                <a:lnTo>
                  <a:pt x="0" y="653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83306" y="1645601"/>
            <a:ext cx="8844129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69"/>
              </a:lnSpc>
            </a:pPr>
            <a:r>
              <a:rPr lang="en-US" b="true" sz="7390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Questions?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7614575">
            <a:off x="15415844" y="3350640"/>
            <a:ext cx="7555109" cy="6538603"/>
          </a:xfrm>
          <a:custGeom>
            <a:avLst/>
            <a:gdLst/>
            <a:ahLst/>
            <a:cxnLst/>
            <a:rect r="r" b="b" t="t" l="l"/>
            <a:pathLst>
              <a:path h="6538603" w="7555109">
                <a:moveTo>
                  <a:pt x="0" y="0"/>
                </a:moveTo>
                <a:lnTo>
                  <a:pt x="7555108" y="0"/>
                </a:lnTo>
                <a:lnTo>
                  <a:pt x="7555108" y="6538603"/>
                </a:lnTo>
                <a:lnTo>
                  <a:pt x="0" y="6538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83306" y="8237793"/>
            <a:ext cx="5365757" cy="53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sz="2962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johnsonc201@mytru.ca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3306" y="4526492"/>
            <a:ext cx="9604759" cy="568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Thank you for your time.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3306" y="7018117"/>
            <a:ext cx="8612659" cy="53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sz="2962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If you have any questions feel free to connect with me.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483306" y="7913943"/>
            <a:ext cx="16230600" cy="0"/>
          </a:xfrm>
          <a:prstGeom prst="line">
            <a:avLst/>
          </a:prstGeom>
          <a:ln cap="rnd" w="47625">
            <a:solidFill>
              <a:srgbClr val="686C7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  <p:transition spd="fast">
    <p:wipe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86C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743937" y="442011"/>
            <a:ext cx="2499935" cy="2163580"/>
          </a:xfrm>
          <a:custGeom>
            <a:avLst/>
            <a:gdLst/>
            <a:ahLst/>
            <a:cxnLst/>
            <a:rect r="r" b="b" t="t" l="l"/>
            <a:pathLst>
              <a:path h="2163580" w="2499935">
                <a:moveTo>
                  <a:pt x="0" y="0"/>
                </a:moveTo>
                <a:lnTo>
                  <a:pt x="2499935" y="0"/>
                </a:lnTo>
                <a:lnTo>
                  <a:pt x="2499935" y="2163580"/>
                </a:lnTo>
                <a:lnTo>
                  <a:pt x="0" y="2163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66220" y="582734"/>
            <a:ext cx="10423637" cy="193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131"/>
              </a:lnSpc>
            </a:pPr>
            <a:r>
              <a:rPr lang="en-US" sz="13157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Citations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1469202" y="-1800524"/>
            <a:ext cx="0" cy="5658447"/>
          </a:xfrm>
          <a:prstGeom prst="line">
            <a:avLst/>
          </a:prstGeom>
          <a:ln cap="flat" w="1047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976312" y="-2829224"/>
            <a:ext cx="0" cy="5658447"/>
          </a:xfrm>
          <a:prstGeom prst="line">
            <a:avLst/>
          </a:prstGeom>
          <a:ln cap="flat" w="1047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607307" y="2968625"/>
            <a:ext cx="16605364" cy="547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WebMD. Health Benefits of Bee Pollen. https://www.webmd.com/diet/health-benefits-bee-pollen (accessed 2024-09-02)</a:t>
            </a:r>
          </a:p>
          <a:p>
            <a:pPr algn="ctr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Flamminii, F.; Consalvo, A.; Cichelli, A.; Chiaudani, A. Assessing Mineral Content and Heavy Metal Exposure in Abruzzo Honey and Bee Pollen from Different Anthropic Areas. </a:t>
            </a:r>
            <a:r>
              <a:rPr lang="en-US" sz="2400" i="true">
                <a:solidFill>
                  <a:srgbClr val="F0F0F0"/>
                </a:solidFill>
                <a:latin typeface="Carlito Italics"/>
                <a:ea typeface="Carlito Italics"/>
                <a:cs typeface="Carlito Italics"/>
                <a:sym typeface="Carlito Italics"/>
              </a:rPr>
              <a:t>Foods</a:t>
            </a: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 </a:t>
            </a:r>
            <a:r>
              <a:rPr lang="en-US" sz="2400" b="true">
                <a:solidFill>
                  <a:srgbClr val="F0F0F0"/>
                </a:solidFill>
                <a:latin typeface="Carlito Bold"/>
                <a:ea typeface="Carlito Bold"/>
                <a:cs typeface="Carlito Bold"/>
                <a:sym typeface="Carlito Bold"/>
              </a:rPr>
              <a:t>2024</a:t>
            </a: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, 13 (12), 1930. DOI: </a:t>
            </a: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  <a:hlinkClick r:id="rId4" tooltip="https://doi.org/10.3390/foods13121930"/>
              </a:rPr>
              <a:t>10.3390/foods13121930</a:t>
            </a: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Roman, A. Concentration of Chosen Trace Elements of Toxic Properties in Bee Pollen Loads.</a:t>
            </a:r>
            <a:r>
              <a:rPr lang="en-US" sz="2400" i="true">
                <a:solidFill>
                  <a:srgbClr val="F0F0F0"/>
                </a:solidFill>
                <a:latin typeface="Carlito Italics"/>
                <a:ea typeface="Carlito Italics"/>
                <a:cs typeface="Carlito Italics"/>
                <a:sym typeface="Carlito Italics"/>
              </a:rPr>
              <a:t> Polish J. Environ. Stud.</a:t>
            </a: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 </a:t>
            </a:r>
            <a:r>
              <a:rPr lang="en-US" sz="2400" b="true">
                <a:solidFill>
                  <a:srgbClr val="F0F0F0"/>
                </a:solidFill>
                <a:latin typeface="Carlito Bold"/>
                <a:ea typeface="Carlito Bold"/>
                <a:cs typeface="Carlito Bold"/>
                <a:sym typeface="Carlito Bold"/>
              </a:rPr>
              <a:t>2009</a:t>
            </a: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, 18 (2), 265–272.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Bay, V.; Topal, E.; Çakıcı, N.; Yıldızdal, İ.; Tosunoğlu, A. Palynological Analyses, Chemical and Mineral Composition of Some Honeybee Pollen Pellets. U. Arı. D.-U. </a:t>
            </a:r>
            <a:r>
              <a:rPr lang="en-US" sz="2400" i="true">
                <a:solidFill>
                  <a:srgbClr val="F0F0F0"/>
                </a:solidFill>
                <a:latin typeface="Carlito Italics"/>
                <a:ea typeface="Carlito Italics"/>
                <a:cs typeface="Carlito Italics"/>
                <a:sym typeface="Carlito Italics"/>
              </a:rPr>
              <a:t>Bee J</a:t>
            </a: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. </a:t>
            </a:r>
            <a:r>
              <a:rPr lang="en-US" sz="2400" b="true">
                <a:solidFill>
                  <a:srgbClr val="F0F0F0"/>
                </a:solidFill>
                <a:latin typeface="Carlito Bold"/>
                <a:ea typeface="Carlito Bold"/>
                <a:cs typeface="Carlito Bold"/>
                <a:sym typeface="Carlito Bold"/>
              </a:rPr>
              <a:t>2021</a:t>
            </a: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, 21 (2), 187–189.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Westend61, Bee collecting pollen on a citrus plant, </a:t>
            </a:r>
            <a:r>
              <a:rPr lang="en-US" sz="2400" i="true">
                <a:solidFill>
                  <a:srgbClr val="F0F0F0"/>
                </a:solidFill>
                <a:latin typeface="Carlito Italics"/>
                <a:ea typeface="Carlito Italics"/>
                <a:cs typeface="Carlito Italics"/>
                <a:sym typeface="Carlito Italics"/>
              </a:rPr>
              <a:t>Getty Images</a:t>
            </a:r>
            <a:r>
              <a:rPr lang="en-US" sz="2400">
                <a:solidFill>
                  <a:srgbClr val="F0F0F0"/>
                </a:solidFill>
                <a:latin typeface="Carlito"/>
                <a:ea typeface="Carlito"/>
                <a:cs typeface="Carlito"/>
                <a:sym typeface="Carlito"/>
              </a:rPr>
              <a:t>, https://www.gettyimages.ca/detail/photo/bee-collecting-pollen-on-a-citrus-plant-royalty-free-image/758305561 (accessed September 2, 2024).</a:t>
            </a:r>
          </a:p>
        </p:txBody>
      </p:sp>
    </p:spTree>
  </p:cSld>
  <p:clrMapOvr>
    <a:masterClrMapping/>
  </p:clrMapOvr>
  <p:transition spd="fast">
    <p:wipe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667604">
            <a:off x="8604792" y="-4656470"/>
            <a:ext cx="8272267" cy="7159271"/>
          </a:xfrm>
          <a:custGeom>
            <a:avLst/>
            <a:gdLst/>
            <a:ahLst/>
            <a:cxnLst/>
            <a:rect r="r" b="b" t="t" l="l"/>
            <a:pathLst>
              <a:path h="7159271" w="8272267">
                <a:moveTo>
                  <a:pt x="0" y="0"/>
                </a:moveTo>
                <a:lnTo>
                  <a:pt x="8272267" y="0"/>
                </a:lnTo>
                <a:lnTo>
                  <a:pt x="8272267" y="7159271"/>
                </a:lnTo>
                <a:lnTo>
                  <a:pt x="0" y="7159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1529347" y="1345896"/>
            <a:ext cx="9326711" cy="9093718"/>
            <a:chOff x="0" y="0"/>
            <a:chExt cx="5083810" cy="49568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7780" y="17780"/>
              <a:ext cx="5049520" cy="4922520"/>
            </a:xfrm>
            <a:custGeom>
              <a:avLst/>
              <a:gdLst/>
              <a:ahLst/>
              <a:cxnLst/>
              <a:rect r="r" b="b" t="t" l="l"/>
              <a:pathLst>
                <a:path h="4922520" w="5049520">
                  <a:moveTo>
                    <a:pt x="2524760" y="0"/>
                  </a:moveTo>
                  <a:lnTo>
                    <a:pt x="499110" y="975360"/>
                  </a:lnTo>
                  <a:lnTo>
                    <a:pt x="0" y="3166110"/>
                  </a:lnTo>
                  <a:lnTo>
                    <a:pt x="1400810" y="4922520"/>
                  </a:lnTo>
                  <a:lnTo>
                    <a:pt x="3648710" y="4922520"/>
                  </a:lnTo>
                  <a:lnTo>
                    <a:pt x="5049520" y="3166110"/>
                  </a:lnTo>
                  <a:lnTo>
                    <a:pt x="4549140" y="975360"/>
                  </a:lnTo>
                  <a:lnTo>
                    <a:pt x="2524760" y="0"/>
                  </a:lnTo>
                  <a:close/>
                </a:path>
              </a:pathLst>
            </a:custGeom>
            <a:blipFill>
              <a:blip r:embed="rId4"/>
              <a:stretch>
                <a:fillRect l="0" t="-26934" r="0" b="-2693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083810" cy="4956810"/>
            </a:xfrm>
            <a:custGeom>
              <a:avLst/>
              <a:gdLst/>
              <a:ahLst/>
              <a:cxnLst/>
              <a:rect r="r" b="b" t="t" l="l"/>
              <a:pathLst>
                <a:path h="4956810" w="5083810">
                  <a:moveTo>
                    <a:pt x="3674110" y="4956810"/>
                  </a:moveTo>
                  <a:lnTo>
                    <a:pt x="1410970" y="4956810"/>
                  </a:lnTo>
                  <a:lnTo>
                    <a:pt x="1405890" y="4950460"/>
                  </a:lnTo>
                  <a:lnTo>
                    <a:pt x="0" y="3187700"/>
                  </a:lnTo>
                  <a:lnTo>
                    <a:pt x="502920" y="981710"/>
                  </a:lnTo>
                  <a:lnTo>
                    <a:pt x="509270" y="977900"/>
                  </a:lnTo>
                  <a:lnTo>
                    <a:pt x="2541270" y="0"/>
                  </a:lnTo>
                  <a:lnTo>
                    <a:pt x="4579620" y="981710"/>
                  </a:lnTo>
                  <a:lnTo>
                    <a:pt x="4580890" y="989330"/>
                  </a:lnTo>
                  <a:lnTo>
                    <a:pt x="5083810" y="3187700"/>
                  </a:lnTo>
                  <a:lnTo>
                    <a:pt x="3674110" y="4956810"/>
                  </a:lnTo>
                  <a:close/>
                  <a:moveTo>
                    <a:pt x="1426210" y="4925060"/>
                  </a:moveTo>
                  <a:lnTo>
                    <a:pt x="3657600" y="4925060"/>
                  </a:lnTo>
                  <a:lnTo>
                    <a:pt x="5049520" y="3180080"/>
                  </a:lnTo>
                  <a:lnTo>
                    <a:pt x="4552950" y="1003300"/>
                  </a:lnTo>
                  <a:lnTo>
                    <a:pt x="2542540" y="35560"/>
                  </a:lnTo>
                  <a:lnTo>
                    <a:pt x="530860" y="1003300"/>
                  </a:lnTo>
                  <a:lnTo>
                    <a:pt x="34290" y="3180080"/>
                  </a:lnTo>
                  <a:lnTo>
                    <a:pt x="1426210" y="49250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252736" y="1047750"/>
            <a:ext cx="5705820" cy="93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44"/>
              </a:lnSpc>
            </a:pPr>
            <a:r>
              <a:rPr lang="en-US" sz="63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Bee Pollen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52736" y="2188157"/>
            <a:ext cx="6465739" cy="568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 b="true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The New Natural ‘Superfood’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52736" y="5492397"/>
            <a:ext cx="8574884" cy="548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Bee pollen has been noted for its potential health benefits: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52736" y="6497602"/>
            <a:ext cx="7711944" cy="237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Lowers cholesterol levels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Anti-inflammatory effects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Immune system (blocks the release of histamine)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Reduces depression </a:t>
            </a:r>
          </a:p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           </a:t>
            </a:r>
            <a:r>
              <a:rPr lang="en-US" sz="19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(WebMD, 2022)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52736" y="3496592"/>
            <a:ext cx="7711944" cy="153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Bee pollen, a nutrient-rich treasure collected by pollinators, also serves as a natural superfood for humans, offering a boost to health and vitality.</a:t>
            </a:r>
          </a:p>
        </p:txBody>
      </p:sp>
    </p:spTree>
  </p:cSld>
  <p:clrMapOvr>
    <a:masterClrMapping/>
  </p:clrMapOvr>
  <p:transition spd="fast">
    <p:wipe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57275"/>
            <a:ext cx="6171490" cy="234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00"/>
              </a:lnSpc>
            </a:pPr>
            <a:r>
              <a:rPr lang="en-US" sz="80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Bee Pollen Research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400000">
            <a:off x="6630461" y="1413125"/>
            <a:ext cx="837359" cy="724696"/>
          </a:xfrm>
          <a:custGeom>
            <a:avLst/>
            <a:gdLst/>
            <a:ahLst/>
            <a:cxnLst/>
            <a:rect r="r" b="b" t="t" l="l"/>
            <a:pathLst>
              <a:path h="724696" w="837359">
                <a:moveTo>
                  <a:pt x="0" y="0"/>
                </a:moveTo>
                <a:lnTo>
                  <a:pt x="837359" y="0"/>
                </a:lnTo>
                <a:lnTo>
                  <a:pt x="837359" y="724696"/>
                </a:lnTo>
                <a:lnTo>
                  <a:pt x="0" y="724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6246116" y="1394088"/>
            <a:ext cx="881353" cy="762771"/>
          </a:xfrm>
          <a:custGeom>
            <a:avLst/>
            <a:gdLst/>
            <a:ahLst/>
            <a:cxnLst/>
            <a:rect r="r" b="b" t="t" l="l"/>
            <a:pathLst>
              <a:path h="762771" w="881353">
                <a:moveTo>
                  <a:pt x="0" y="0"/>
                </a:moveTo>
                <a:lnTo>
                  <a:pt x="881353" y="0"/>
                </a:lnTo>
                <a:lnTo>
                  <a:pt x="881353" y="762771"/>
                </a:lnTo>
                <a:lnTo>
                  <a:pt x="0" y="762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84738">
            <a:off x="13253747" y="959248"/>
            <a:ext cx="3521511" cy="3047707"/>
          </a:xfrm>
          <a:custGeom>
            <a:avLst/>
            <a:gdLst/>
            <a:ahLst/>
            <a:cxnLst/>
            <a:rect r="r" b="b" t="t" l="l"/>
            <a:pathLst>
              <a:path h="3047707" w="3521511">
                <a:moveTo>
                  <a:pt x="0" y="0"/>
                </a:moveTo>
                <a:lnTo>
                  <a:pt x="3521511" y="0"/>
                </a:lnTo>
                <a:lnTo>
                  <a:pt x="3521511" y="3047707"/>
                </a:lnTo>
                <a:lnTo>
                  <a:pt x="0" y="3047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586722">
            <a:off x="-190920" y="9061329"/>
            <a:ext cx="3521511" cy="3047707"/>
          </a:xfrm>
          <a:custGeom>
            <a:avLst/>
            <a:gdLst/>
            <a:ahLst/>
            <a:cxnLst/>
            <a:rect r="r" b="b" t="t" l="l"/>
            <a:pathLst>
              <a:path h="3047707" w="3521511">
                <a:moveTo>
                  <a:pt x="0" y="0"/>
                </a:moveTo>
                <a:lnTo>
                  <a:pt x="3521511" y="0"/>
                </a:lnTo>
                <a:lnTo>
                  <a:pt x="3521511" y="3047707"/>
                </a:lnTo>
                <a:lnTo>
                  <a:pt x="0" y="3047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984738">
            <a:off x="16338049" y="214770"/>
            <a:ext cx="3521511" cy="3047707"/>
          </a:xfrm>
          <a:custGeom>
            <a:avLst/>
            <a:gdLst/>
            <a:ahLst/>
            <a:cxnLst/>
            <a:rect r="r" b="b" t="t" l="l"/>
            <a:pathLst>
              <a:path h="3047707" w="3521511">
                <a:moveTo>
                  <a:pt x="0" y="0"/>
                </a:moveTo>
                <a:lnTo>
                  <a:pt x="3521511" y="0"/>
                </a:lnTo>
                <a:lnTo>
                  <a:pt x="3521511" y="3047708"/>
                </a:lnTo>
                <a:lnTo>
                  <a:pt x="0" y="30477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815261">
            <a:off x="11050797" y="-1320628"/>
            <a:ext cx="3528805" cy="3054021"/>
          </a:xfrm>
          <a:custGeom>
            <a:avLst/>
            <a:gdLst/>
            <a:ahLst/>
            <a:cxnLst/>
            <a:rect r="r" b="b" t="t" l="l"/>
            <a:pathLst>
              <a:path h="3054021" w="3528805">
                <a:moveTo>
                  <a:pt x="0" y="0"/>
                </a:moveTo>
                <a:lnTo>
                  <a:pt x="3528805" y="0"/>
                </a:lnTo>
                <a:lnTo>
                  <a:pt x="3528805" y="3054021"/>
                </a:lnTo>
                <a:lnTo>
                  <a:pt x="0" y="3054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815261">
            <a:off x="15443593" y="3264123"/>
            <a:ext cx="3528805" cy="3054021"/>
          </a:xfrm>
          <a:custGeom>
            <a:avLst/>
            <a:gdLst/>
            <a:ahLst/>
            <a:cxnLst/>
            <a:rect r="r" b="b" t="t" l="l"/>
            <a:pathLst>
              <a:path h="3054021" w="3528805">
                <a:moveTo>
                  <a:pt x="0" y="0"/>
                </a:moveTo>
                <a:lnTo>
                  <a:pt x="3528805" y="0"/>
                </a:lnTo>
                <a:lnTo>
                  <a:pt x="3528805" y="3054021"/>
                </a:lnTo>
                <a:lnTo>
                  <a:pt x="0" y="30540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13277">
            <a:off x="2685321" y="7663042"/>
            <a:ext cx="3528805" cy="3054021"/>
          </a:xfrm>
          <a:custGeom>
            <a:avLst/>
            <a:gdLst/>
            <a:ahLst/>
            <a:cxnLst/>
            <a:rect r="r" b="b" t="t" l="l"/>
            <a:pathLst>
              <a:path h="3054021" w="3528805">
                <a:moveTo>
                  <a:pt x="0" y="0"/>
                </a:moveTo>
                <a:lnTo>
                  <a:pt x="3528805" y="0"/>
                </a:lnTo>
                <a:lnTo>
                  <a:pt x="3528805" y="3054020"/>
                </a:lnTo>
                <a:lnTo>
                  <a:pt x="0" y="30540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186136" y="5867400"/>
            <a:ext cx="6186889" cy="3475351"/>
          </a:xfrm>
          <a:custGeom>
            <a:avLst/>
            <a:gdLst/>
            <a:ahLst/>
            <a:cxnLst/>
            <a:rect r="r" b="b" t="t" l="l"/>
            <a:pathLst>
              <a:path h="3475351" w="6186889">
                <a:moveTo>
                  <a:pt x="0" y="0"/>
                </a:moveTo>
                <a:lnTo>
                  <a:pt x="6186889" y="0"/>
                </a:lnTo>
                <a:lnTo>
                  <a:pt x="6186889" y="3475352"/>
                </a:lnTo>
                <a:lnTo>
                  <a:pt x="0" y="3475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6200775"/>
            <a:ext cx="5201350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Serves as a visible indicator of how pollution can impact pollinators.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3733800"/>
            <a:ext cx="5844298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Trace metals have been detected in bee pollen in Poland, Turkey and Italy (Roman, 2009; Bay et al., 2021; Flamminii et al., 2024).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056367" y="3733800"/>
            <a:ext cx="7922867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Some known causes:</a:t>
            </a:r>
          </a:p>
          <a:p>
            <a:pPr algn="l"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Environmental</a:t>
            </a: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 pollution</a:t>
            </a:r>
          </a:p>
          <a:p>
            <a:pPr algn="l"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Flying area within industrial zones</a:t>
            </a:r>
          </a:p>
          <a:p>
            <a:pPr algn="l">
              <a:lnSpc>
                <a:spcPts val="419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8186136" y="9276077"/>
            <a:ext cx="6350987" cy="817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i="true">
                <a:solidFill>
                  <a:srgbClr val="000000"/>
                </a:solidFill>
                <a:latin typeface="Carlito Italics"/>
                <a:ea typeface="Carlito Italics"/>
                <a:cs typeface="Carlito Italics"/>
                <a:sym typeface="Carlito Italics"/>
              </a:rPr>
              <a:t>Westend61, Bee collecting pollen on a citrus plant, Getty images, 2017.</a:t>
            </a:r>
          </a:p>
          <a:p>
            <a:pPr algn="l">
              <a:lnSpc>
                <a:spcPts val="4059"/>
              </a:lnSpc>
            </a:pPr>
          </a:p>
        </p:txBody>
      </p:sp>
    </p:spTree>
  </p:cSld>
  <p:clrMapOvr>
    <a:masterClrMapping/>
  </p:clrMapOvr>
  <p:transition spd="fast">
    <p:wipe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4738">
            <a:off x="13253747" y="959248"/>
            <a:ext cx="3521511" cy="3047707"/>
          </a:xfrm>
          <a:custGeom>
            <a:avLst/>
            <a:gdLst/>
            <a:ahLst/>
            <a:cxnLst/>
            <a:rect r="r" b="b" t="t" l="l"/>
            <a:pathLst>
              <a:path h="3047707" w="3521511">
                <a:moveTo>
                  <a:pt x="0" y="0"/>
                </a:moveTo>
                <a:lnTo>
                  <a:pt x="3521511" y="0"/>
                </a:lnTo>
                <a:lnTo>
                  <a:pt x="3521511" y="3047707"/>
                </a:lnTo>
                <a:lnTo>
                  <a:pt x="0" y="3047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84738">
            <a:off x="16338049" y="214770"/>
            <a:ext cx="3521511" cy="3047707"/>
          </a:xfrm>
          <a:custGeom>
            <a:avLst/>
            <a:gdLst/>
            <a:ahLst/>
            <a:cxnLst/>
            <a:rect r="r" b="b" t="t" l="l"/>
            <a:pathLst>
              <a:path h="3047707" w="3521511">
                <a:moveTo>
                  <a:pt x="0" y="0"/>
                </a:moveTo>
                <a:lnTo>
                  <a:pt x="3521511" y="0"/>
                </a:lnTo>
                <a:lnTo>
                  <a:pt x="3521511" y="3047708"/>
                </a:lnTo>
                <a:lnTo>
                  <a:pt x="0" y="3047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815261">
            <a:off x="11050797" y="-1320628"/>
            <a:ext cx="3528805" cy="3054021"/>
          </a:xfrm>
          <a:custGeom>
            <a:avLst/>
            <a:gdLst/>
            <a:ahLst/>
            <a:cxnLst/>
            <a:rect r="r" b="b" t="t" l="l"/>
            <a:pathLst>
              <a:path h="3054021" w="3528805">
                <a:moveTo>
                  <a:pt x="0" y="0"/>
                </a:moveTo>
                <a:lnTo>
                  <a:pt x="3528805" y="0"/>
                </a:lnTo>
                <a:lnTo>
                  <a:pt x="3528805" y="3054021"/>
                </a:lnTo>
                <a:lnTo>
                  <a:pt x="0" y="3054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815261">
            <a:off x="15443593" y="3264123"/>
            <a:ext cx="3528805" cy="3054021"/>
          </a:xfrm>
          <a:custGeom>
            <a:avLst/>
            <a:gdLst/>
            <a:ahLst/>
            <a:cxnLst/>
            <a:rect r="r" b="b" t="t" l="l"/>
            <a:pathLst>
              <a:path h="3054021" w="3528805">
                <a:moveTo>
                  <a:pt x="0" y="0"/>
                </a:moveTo>
                <a:lnTo>
                  <a:pt x="3528805" y="0"/>
                </a:lnTo>
                <a:lnTo>
                  <a:pt x="3528805" y="3054021"/>
                </a:lnTo>
                <a:lnTo>
                  <a:pt x="0" y="30540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05826" y="3393083"/>
            <a:ext cx="11268231" cy="416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Are there concerning levels of metals present in Canadian bee pollen?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5826" y="1085850"/>
            <a:ext cx="9585411" cy="1858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532"/>
              </a:lnSpc>
            </a:pPr>
            <a:r>
              <a:rPr lang="en-US" sz="12637" b="true">
                <a:solidFill>
                  <a:srgbClr val="EDC20D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Question:</a:t>
            </a:r>
          </a:p>
        </p:txBody>
      </p:sp>
    </p:spTree>
  </p:cSld>
  <p:clrMapOvr>
    <a:masterClrMapping/>
  </p:clrMapOvr>
  <p:transition spd="fast">
    <p:wipe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86C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743937" y="442011"/>
            <a:ext cx="2499935" cy="2163580"/>
          </a:xfrm>
          <a:custGeom>
            <a:avLst/>
            <a:gdLst/>
            <a:ahLst/>
            <a:cxnLst/>
            <a:rect r="r" b="b" t="t" l="l"/>
            <a:pathLst>
              <a:path h="2163580" w="2499935">
                <a:moveTo>
                  <a:pt x="0" y="0"/>
                </a:moveTo>
                <a:lnTo>
                  <a:pt x="2499935" y="0"/>
                </a:lnTo>
                <a:lnTo>
                  <a:pt x="2499935" y="2163580"/>
                </a:lnTo>
                <a:lnTo>
                  <a:pt x="0" y="2163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469202" y="-1800524"/>
            <a:ext cx="0" cy="5658447"/>
          </a:xfrm>
          <a:prstGeom prst="line">
            <a:avLst/>
          </a:prstGeom>
          <a:ln cap="flat" w="1047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V="true">
            <a:off x="976312" y="-2829224"/>
            <a:ext cx="0" cy="5658447"/>
          </a:xfrm>
          <a:prstGeom prst="line">
            <a:avLst/>
          </a:prstGeom>
          <a:ln cap="flat" w="1047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469202" y="1118282"/>
            <a:ext cx="10490529" cy="8903837"/>
          </a:xfrm>
          <a:custGeom>
            <a:avLst/>
            <a:gdLst/>
            <a:ahLst/>
            <a:cxnLst/>
            <a:rect r="r" b="b" t="t" l="l"/>
            <a:pathLst>
              <a:path h="8903837" w="10490529">
                <a:moveTo>
                  <a:pt x="0" y="0"/>
                </a:moveTo>
                <a:lnTo>
                  <a:pt x="10490530" y="0"/>
                </a:lnTo>
                <a:lnTo>
                  <a:pt x="10490530" y="8903837"/>
                </a:lnTo>
                <a:lnTo>
                  <a:pt x="0" y="89038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75682" y="1118282"/>
            <a:ext cx="6679832" cy="6679832"/>
          </a:xfrm>
          <a:custGeom>
            <a:avLst/>
            <a:gdLst/>
            <a:ahLst/>
            <a:cxnLst/>
            <a:rect r="r" b="b" t="t" l="l"/>
            <a:pathLst>
              <a:path h="6679832" w="6679832">
                <a:moveTo>
                  <a:pt x="0" y="0"/>
                </a:moveTo>
                <a:lnTo>
                  <a:pt x="6679832" y="0"/>
                </a:lnTo>
                <a:lnTo>
                  <a:pt x="6679832" y="6679832"/>
                </a:lnTo>
                <a:lnTo>
                  <a:pt x="0" y="6679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466220" y="7798114"/>
            <a:ext cx="129314" cy="127903"/>
          </a:xfrm>
          <a:custGeom>
            <a:avLst/>
            <a:gdLst/>
            <a:ahLst/>
            <a:cxnLst/>
            <a:rect r="r" b="b" t="t" l="l"/>
            <a:pathLst>
              <a:path h="127903" w="129314">
                <a:moveTo>
                  <a:pt x="0" y="0"/>
                </a:moveTo>
                <a:lnTo>
                  <a:pt x="129314" y="0"/>
                </a:lnTo>
                <a:lnTo>
                  <a:pt x="129314" y="127903"/>
                </a:lnTo>
                <a:lnTo>
                  <a:pt x="0" y="127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727133" y="6805374"/>
            <a:ext cx="129314" cy="127903"/>
          </a:xfrm>
          <a:custGeom>
            <a:avLst/>
            <a:gdLst/>
            <a:ahLst/>
            <a:cxnLst/>
            <a:rect r="r" b="b" t="t" l="l"/>
            <a:pathLst>
              <a:path h="127903" w="129314">
                <a:moveTo>
                  <a:pt x="0" y="0"/>
                </a:moveTo>
                <a:lnTo>
                  <a:pt x="129315" y="0"/>
                </a:lnTo>
                <a:lnTo>
                  <a:pt x="129315" y="127903"/>
                </a:lnTo>
                <a:lnTo>
                  <a:pt x="0" y="127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617953" y="7476116"/>
            <a:ext cx="129314" cy="127903"/>
          </a:xfrm>
          <a:custGeom>
            <a:avLst/>
            <a:gdLst/>
            <a:ahLst/>
            <a:cxnLst/>
            <a:rect r="r" b="b" t="t" l="l"/>
            <a:pathLst>
              <a:path h="127903" w="129314">
                <a:moveTo>
                  <a:pt x="0" y="0"/>
                </a:moveTo>
                <a:lnTo>
                  <a:pt x="129314" y="0"/>
                </a:lnTo>
                <a:lnTo>
                  <a:pt x="129314" y="127903"/>
                </a:lnTo>
                <a:lnTo>
                  <a:pt x="0" y="127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439122" y="6741422"/>
            <a:ext cx="129314" cy="127903"/>
          </a:xfrm>
          <a:custGeom>
            <a:avLst/>
            <a:gdLst/>
            <a:ahLst/>
            <a:cxnLst/>
            <a:rect r="r" b="b" t="t" l="l"/>
            <a:pathLst>
              <a:path h="127903" w="129314">
                <a:moveTo>
                  <a:pt x="0" y="0"/>
                </a:moveTo>
                <a:lnTo>
                  <a:pt x="129314" y="0"/>
                </a:lnTo>
                <a:lnTo>
                  <a:pt x="129314" y="127904"/>
                </a:lnTo>
                <a:lnTo>
                  <a:pt x="0" y="127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98820" y="7670210"/>
            <a:ext cx="129314" cy="127903"/>
          </a:xfrm>
          <a:custGeom>
            <a:avLst/>
            <a:gdLst/>
            <a:ahLst/>
            <a:cxnLst/>
            <a:rect r="r" b="b" t="t" l="l"/>
            <a:pathLst>
              <a:path h="127903" w="129314">
                <a:moveTo>
                  <a:pt x="0" y="0"/>
                </a:moveTo>
                <a:lnTo>
                  <a:pt x="129315" y="0"/>
                </a:lnTo>
                <a:lnTo>
                  <a:pt x="129315" y="127904"/>
                </a:lnTo>
                <a:lnTo>
                  <a:pt x="0" y="127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395998" y="9503270"/>
            <a:ext cx="129314" cy="127903"/>
          </a:xfrm>
          <a:custGeom>
            <a:avLst/>
            <a:gdLst/>
            <a:ahLst/>
            <a:cxnLst/>
            <a:rect r="r" b="b" t="t" l="l"/>
            <a:pathLst>
              <a:path h="127903" w="129314">
                <a:moveTo>
                  <a:pt x="0" y="0"/>
                </a:moveTo>
                <a:lnTo>
                  <a:pt x="129314" y="0"/>
                </a:lnTo>
                <a:lnTo>
                  <a:pt x="129314" y="127904"/>
                </a:lnTo>
                <a:lnTo>
                  <a:pt x="0" y="127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285021" y="6805374"/>
            <a:ext cx="795178" cy="712679"/>
          </a:xfrm>
          <a:custGeom>
            <a:avLst/>
            <a:gdLst/>
            <a:ahLst/>
            <a:cxnLst/>
            <a:rect r="r" b="b" t="t" l="l"/>
            <a:pathLst>
              <a:path h="712679" w="795178">
                <a:moveTo>
                  <a:pt x="0" y="0"/>
                </a:moveTo>
                <a:lnTo>
                  <a:pt x="795178" y="0"/>
                </a:lnTo>
                <a:lnTo>
                  <a:pt x="795178" y="712678"/>
                </a:lnTo>
                <a:lnTo>
                  <a:pt x="0" y="712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466220" y="582734"/>
            <a:ext cx="10423637" cy="193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131"/>
              </a:lnSpc>
            </a:pPr>
            <a:r>
              <a:rPr lang="en-US" sz="13157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Samples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773258" y="7021484"/>
            <a:ext cx="795178" cy="712679"/>
          </a:xfrm>
          <a:custGeom>
            <a:avLst/>
            <a:gdLst/>
            <a:ahLst/>
            <a:cxnLst/>
            <a:rect r="r" b="b" t="t" l="l"/>
            <a:pathLst>
              <a:path h="712679" w="795178">
                <a:moveTo>
                  <a:pt x="0" y="0"/>
                </a:moveTo>
                <a:lnTo>
                  <a:pt x="795178" y="0"/>
                </a:lnTo>
                <a:lnTo>
                  <a:pt x="795178" y="712678"/>
                </a:lnTo>
                <a:lnTo>
                  <a:pt x="0" y="712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106190" y="6092695"/>
            <a:ext cx="795178" cy="712679"/>
          </a:xfrm>
          <a:custGeom>
            <a:avLst/>
            <a:gdLst/>
            <a:ahLst/>
            <a:cxnLst/>
            <a:rect r="r" b="b" t="t" l="l"/>
            <a:pathLst>
              <a:path h="712679" w="795178">
                <a:moveTo>
                  <a:pt x="0" y="0"/>
                </a:moveTo>
                <a:lnTo>
                  <a:pt x="795178" y="0"/>
                </a:lnTo>
                <a:lnTo>
                  <a:pt x="795178" y="712679"/>
                </a:lnTo>
                <a:lnTo>
                  <a:pt x="0" y="712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133288" y="7149387"/>
            <a:ext cx="795178" cy="712679"/>
          </a:xfrm>
          <a:custGeom>
            <a:avLst/>
            <a:gdLst/>
            <a:ahLst/>
            <a:cxnLst/>
            <a:rect r="r" b="b" t="t" l="l"/>
            <a:pathLst>
              <a:path h="712679" w="795178">
                <a:moveTo>
                  <a:pt x="0" y="0"/>
                </a:moveTo>
                <a:lnTo>
                  <a:pt x="795178" y="0"/>
                </a:lnTo>
                <a:lnTo>
                  <a:pt x="795178" y="712679"/>
                </a:lnTo>
                <a:lnTo>
                  <a:pt x="0" y="712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63066" y="8854544"/>
            <a:ext cx="795178" cy="712679"/>
          </a:xfrm>
          <a:custGeom>
            <a:avLst/>
            <a:gdLst/>
            <a:ahLst/>
            <a:cxnLst/>
            <a:rect r="r" b="b" t="t" l="l"/>
            <a:pathLst>
              <a:path h="712679" w="795178">
                <a:moveTo>
                  <a:pt x="0" y="0"/>
                </a:moveTo>
                <a:lnTo>
                  <a:pt x="795178" y="0"/>
                </a:lnTo>
                <a:lnTo>
                  <a:pt x="795178" y="712678"/>
                </a:lnTo>
                <a:lnTo>
                  <a:pt x="0" y="712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394201" y="6156647"/>
            <a:ext cx="795178" cy="712679"/>
          </a:xfrm>
          <a:custGeom>
            <a:avLst/>
            <a:gdLst/>
            <a:ahLst/>
            <a:cxnLst/>
            <a:rect r="r" b="b" t="t" l="l"/>
            <a:pathLst>
              <a:path h="712679" w="795178">
                <a:moveTo>
                  <a:pt x="0" y="0"/>
                </a:moveTo>
                <a:lnTo>
                  <a:pt x="795179" y="0"/>
                </a:lnTo>
                <a:lnTo>
                  <a:pt x="795179" y="712679"/>
                </a:lnTo>
                <a:lnTo>
                  <a:pt x="0" y="712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1457" y="3058973"/>
            <a:ext cx="4958653" cy="4293970"/>
            <a:chOff x="0" y="0"/>
            <a:chExt cx="4282440" cy="3708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0684" t="-34009" r="-51430" b="-22828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5400000">
            <a:off x="103279" y="356981"/>
            <a:ext cx="2499935" cy="2163580"/>
          </a:xfrm>
          <a:custGeom>
            <a:avLst/>
            <a:gdLst/>
            <a:ahLst/>
            <a:cxnLst/>
            <a:rect r="r" b="b" t="t" l="l"/>
            <a:pathLst>
              <a:path h="2163580" w="2499935">
                <a:moveTo>
                  <a:pt x="0" y="0"/>
                </a:moveTo>
                <a:lnTo>
                  <a:pt x="2499935" y="0"/>
                </a:lnTo>
                <a:lnTo>
                  <a:pt x="2499935" y="2163580"/>
                </a:lnTo>
                <a:lnTo>
                  <a:pt x="0" y="2163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378314" y="5205958"/>
            <a:ext cx="4958653" cy="4293970"/>
            <a:chOff x="0" y="0"/>
            <a:chExt cx="4282440" cy="370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0" t="-8269" r="0" b="-8269"/>
              </a:stretch>
            </a:blipFill>
          </p:spPr>
        </p:sp>
      </p:grp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10368070" y="2537375"/>
          <a:ext cx="5132941" cy="1485900"/>
        </p:xfrm>
        <a:graphic>
          <a:graphicData uri="http://schemas.openxmlformats.org/drawingml/2006/table">
            <a:tbl>
              <a:tblPr/>
              <a:tblGrid>
                <a:gridCol w="2547319"/>
                <a:gridCol w="2585622"/>
              </a:tblGrid>
              <a:tr h="3714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Initial Temperature (°C)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714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Final Temperature (°C)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180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714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Ramp Time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10:00 minutes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714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Hold Time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15:00 minutes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name="TextBox 8" id="8"/>
          <p:cNvSpPr txBox="true"/>
          <p:nvPr/>
        </p:nvSpPr>
        <p:spPr>
          <a:xfrm rot="0">
            <a:off x="2435037" y="488862"/>
            <a:ext cx="12223208" cy="93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44"/>
              </a:lnSpc>
            </a:pPr>
            <a:r>
              <a:rPr lang="en-US" sz="63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Instrumentation and Parameters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9648" y="7286268"/>
            <a:ext cx="2602270" cy="429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2"/>
              </a:lnSpc>
            </a:pPr>
            <a:r>
              <a:rPr lang="en-US" sz="2401" b="true">
                <a:solidFill>
                  <a:srgbClr val="090909"/>
                </a:solidFill>
                <a:latin typeface="Carlito Bold"/>
                <a:ea typeface="Carlito Bold"/>
                <a:cs typeface="Carlito Bold"/>
                <a:sym typeface="Carlito Bold"/>
              </a:rPr>
              <a:t>Agilent 7900 ICP-MS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68070" y="1971006"/>
            <a:ext cx="5037564" cy="568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 b="true">
                <a:solidFill>
                  <a:srgbClr val="090909"/>
                </a:solidFill>
                <a:latin typeface="Carlito Bold"/>
                <a:ea typeface="Carlito Bold"/>
                <a:cs typeface="Carlito Bold"/>
                <a:sym typeface="Carlito Bold"/>
              </a:rPr>
              <a:t>Anton Paar Multiwave GO: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30109" y="4776567"/>
            <a:ext cx="3811628" cy="429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2"/>
              </a:lnSpc>
            </a:pPr>
            <a:r>
              <a:rPr lang="en-US" sz="2401" b="true">
                <a:solidFill>
                  <a:srgbClr val="090909"/>
                </a:solidFill>
                <a:latin typeface="Carlito Bold"/>
                <a:ea typeface="Carlito Bold"/>
                <a:cs typeface="Carlito Bold"/>
                <a:sym typeface="Carlito Bold"/>
              </a:rPr>
              <a:t>Anton Paar Multiwave GO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68070" y="4549468"/>
            <a:ext cx="5037564" cy="568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 b="true">
                <a:solidFill>
                  <a:srgbClr val="090909"/>
                </a:solidFill>
                <a:latin typeface="Carlito Bold"/>
                <a:ea typeface="Carlito Bold"/>
                <a:cs typeface="Carlito Bold"/>
                <a:sym typeface="Carlito Bold"/>
              </a:rPr>
              <a:t>Agilent 7900 ICP-MS</a:t>
            </a:r>
          </a:p>
        </p:txBody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0368070" y="5118428"/>
          <a:ext cx="6891230" cy="4381500"/>
        </p:xfrm>
        <a:graphic>
          <a:graphicData uri="http://schemas.openxmlformats.org/drawingml/2006/table">
            <a:tbl>
              <a:tblPr/>
              <a:tblGrid>
                <a:gridCol w="3020546"/>
                <a:gridCol w="3870685"/>
              </a:tblGrid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Nebulizer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MicroMist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Spray Chamber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Quartz, double pass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RF Power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1550 W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Ar Flow Rate (L/min)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Auxiliary Gas Flow Rate (L/min)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0.9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Nebulizer Gas Flow Rate  (L/min)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1.0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Sample Uptake Rate (rps)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0.1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Number of Replicates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Integration Time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0.3-1.0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Auto Sampler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SPS 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Probe Depth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150mm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65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arlito Bold"/>
                          <a:ea typeface="Carlito Bold"/>
                          <a:cs typeface="Carlito Bold"/>
                          <a:sym typeface="Carlito Bold"/>
                        </a:rPr>
                        <a:t>Internal Standards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   Sc,  Ge,    Rh,    In,    Tb,    Lu, and    Bi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13697822" y="9142839"/>
            <a:ext cx="115863" cy="16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45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035951" y="9142839"/>
            <a:ext cx="115863" cy="16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72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484413" y="9142839"/>
            <a:ext cx="173831" cy="16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103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963044" y="9142839"/>
            <a:ext cx="173831" cy="16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115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355861" y="9142839"/>
            <a:ext cx="173831" cy="16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159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834492" y="9142839"/>
            <a:ext cx="173831" cy="16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175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671878" y="9142839"/>
            <a:ext cx="173831" cy="16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209</a:t>
            </a:r>
          </a:p>
        </p:txBody>
      </p:sp>
    </p:spTree>
  </p:cSld>
  <p:clrMapOvr>
    <a:masterClrMapping/>
  </p:clrMapOvr>
  <p:transition spd="fast">
    <p:wipe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5268" y="7601759"/>
            <a:ext cx="717469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4.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13250996" y="3954543"/>
            <a:ext cx="0" cy="676464"/>
          </a:xfrm>
          <a:prstGeom prst="line">
            <a:avLst/>
          </a:prstGeom>
          <a:ln cap="flat" w="952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V="true">
            <a:off x="1230363" y="7552041"/>
            <a:ext cx="0" cy="676464"/>
          </a:xfrm>
          <a:prstGeom prst="line">
            <a:avLst/>
          </a:prstGeom>
          <a:ln cap="flat" w="952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13250996" y="7571549"/>
            <a:ext cx="0" cy="676464"/>
          </a:xfrm>
          <a:prstGeom prst="line">
            <a:avLst/>
          </a:prstGeom>
          <a:ln cap="flat" w="952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-5400000">
            <a:off x="4135085" y="1099428"/>
            <a:ext cx="2310251" cy="1761851"/>
            <a:chOff x="0" y="0"/>
            <a:chExt cx="2771140" cy="21133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71140" cy="2113336"/>
            </a:xfrm>
            <a:custGeom>
              <a:avLst/>
              <a:gdLst/>
              <a:ahLst/>
              <a:cxnLst/>
              <a:rect r="r" b="b" t="t" l="l"/>
              <a:pathLst>
                <a:path h="2113336" w="2771140">
                  <a:moveTo>
                    <a:pt x="0" y="0"/>
                  </a:moveTo>
                  <a:lnTo>
                    <a:pt x="0" y="1210366"/>
                  </a:lnTo>
                  <a:lnTo>
                    <a:pt x="1384300" y="2113336"/>
                  </a:lnTo>
                  <a:lnTo>
                    <a:pt x="2771140" y="121036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1211238" y="-1349049"/>
            <a:ext cx="2717196" cy="6658804"/>
            <a:chOff x="0" y="0"/>
            <a:chExt cx="2771140" cy="6791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71140" cy="6791000"/>
            </a:xfrm>
            <a:custGeom>
              <a:avLst/>
              <a:gdLst/>
              <a:ahLst/>
              <a:cxnLst/>
              <a:rect r="r" b="b" t="t" l="l"/>
              <a:pathLst>
                <a:path h="6791000" w="2771140">
                  <a:moveTo>
                    <a:pt x="0" y="0"/>
                  </a:moveTo>
                  <a:lnTo>
                    <a:pt x="0" y="5888030"/>
                  </a:lnTo>
                  <a:lnTo>
                    <a:pt x="1384300" y="6791000"/>
                  </a:lnTo>
                  <a:lnTo>
                    <a:pt x="2771140" y="588803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EDC20D"/>
            </a:solidFill>
          </p:spPr>
        </p:sp>
      </p:grpSp>
      <p:sp>
        <p:nvSpPr>
          <p:cNvPr name="AutoShape 10" id="10"/>
          <p:cNvSpPr/>
          <p:nvPr/>
        </p:nvSpPr>
        <p:spPr>
          <a:xfrm flipV="true">
            <a:off x="7051571" y="7522512"/>
            <a:ext cx="0" cy="676464"/>
          </a:xfrm>
          <a:prstGeom prst="line">
            <a:avLst/>
          </a:prstGeom>
          <a:ln cap="flat" w="952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-1781967">
            <a:off x="14058238" y="-822353"/>
            <a:ext cx="6058479" cy="5246370"/>
            <a:chOff x="0" y="0"/>
            <a:chExt cx="4282440" cy="3708400"/>
          </a:xfrm>
        </p:grpSpPr>
        <p:sp>
          <p:nvSpPr>
            <p:cNvPr name="Freeform 12" id="12"/>
            <p:cNvSpPr/>
            <p:nvPr/>
          </p:nvSpPr>
          <p:spPr>
            <a:xfrm flipH="false" flipV="false" rot="1800000">
              <a:off x="286869" y="-286889"/>
              <a:ext cx="3708702" cy="4282179"/>
            </a:xfrm>
            <a:custGeom>
              <a:avLst/>
              <a:gdLst/>
              <a:ahLst/>
              <a:cxnLst/>
              <a:rect r="r" b="b" t="t" l="l"/>
              <a:pathLst>
                <a:path h="4282179" w="3708702">
                  <a:moveTo>
                    <a:pt x="1854426" y="0"/>
                  </a:moveTo>
                  <a:lnTo>
                    <a:pt x="76" y="1070610"/>
                  </a:lnTo>
                  <a:lnTo>
                    <a:pt x="0" y="3211699"/>
                  </a:lnTo>
                  <a:lnTo>
                    <a:pt x="1854276" y="4282178"/>
                  </a:lnTo>
                  <a:lnTo>
                    <a:pt x="3708627" y="3211568"/>
                  </a:lnTo>
                  <a:lnTo>
                    <a:pt x="3708702" y="1070479"/>
                  </a:lnTo>
                  <a:close/>
                </a:path>
              </a:pathLst>
            </a:custGeom>
            <a:blipFill>
              <a:blip r:embed="rId2"/>
              <a:stretch>
                <a:fillRect l="-18037" t="-28519" r="-18319" b="-2894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2485902" y="7621268"/>
            <a:ext cx="717469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6.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1289897"/>
            <a:ext cx="3773851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48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Experimental Procedure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537026" y="3984164"/>
            <a:ext cx="4421979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Filter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16393" y="7581663"/>
            <a:ext cx="5372493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Dilute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537026" y="7601171"/>
            <a:ext cx="5599837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Analysis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485902" y="4004261"/>
            <a:ext cx="717469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3.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646167" y="4713463"/>
            <a:ext cx="4601010" cy="90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The samples were filtered to remove any remaining particulates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537026" y="8330470"/>
            <a:ext cx="4710151" cy="90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Samples were analyzed with the ICP-MS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25534" y="8313183"/>
            <a:ext cx="4222793" cy="90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Samples were diluted with 2% nitric acid in 50-mL Falcon tubes</a:t>
            </a:r>
          </a:p>
        </p:txBody>
      </p:sp>
      <p:sp>
        <p:nvSpPr>
          <p:cNvPr name="AutoShape 22" id="22"/>
          <p:cNvSpPr/>
          <p:nvPr/>
        </p:nvSpPr>
        <p:spPr>
          <a:xfrm flipV="true">
            <a:off x="1230363" y="3954543"/>
            <a:ext cx="0" cy="676464"/>
          </a:xfrm>
          <a:prstGeom prst="line">
            <a:avLst/>
          </a:prstGeom>
          <a:ln cap="flat" w="952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1516393" y="3984164"/>
            <a:ext cx="5599837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Sample Preparation</a:t>
            </a:r>
          </a:p>
        </p:txBody>
      </p:sp>
      <p:sp>
        <p:nvSpPr>
          <p:cNvPr name="AutoShape 24" id="24"/>
          <p:cNvSpPr/>
          <p:nvPr/>
        </p:nvSpPr>
        <p:spPr>
          <a:xfrm flipV="true">
            <a:off x="7051571" y="3913293"/>
            <a:ext cx="0" cy="676464"/>
          </a:xfrm>
          <a:prstGeom prst="line">
            <a:avLst/>
          </a:prstGeom>
          <a:ln cap="flat" w="952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465268" y="4004261"/>
            <a:ext cx="717469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1.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25534" y="4713463"/>
            <a:ext cx="4601010" cy="1346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~0.5g of bee pollen crushed and added to microwave digestion tubes with 15 mL of nitric acid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337601" y="3942915"/>
            <a:ext cx="5599837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Microwave Digestion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286476" y="3963012"/>
            <a:ext cx="717469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2.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446742" y="4672214"/>
            <a:ext cx="4601010" cy="90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Digestion tubes were placed in the rotor and then into the microwave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337601" y="7552134"/>
            <a:ext cx="5599837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Standard Preparation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286476" y="7572230"/>
            <a:ext cx="717469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true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5.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446742" y="8281433"/>
            <a:ext cx="4601010" cy="178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Standards were prepared using an environmental calibration standard with 2% nitric acid in a 50-mL Falcon tube</a:t>
            </a:r>
          </a:p>
        </p:txBody>
      </p:sp>
    </p:spTree>
  </p:cSld>
  <p:clrMapOvr>
    <a:masterClrMapping/>
  </p:clrMapOvr>
  <p:transition spd="fast">
    <p:wipe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505824">
            <a:off x="9073803" y="-2468713"/>
            <a:ext cx="10892694" cy="9427132"/>
          </a:xfrm>
          <a:custGeom>
            <a:avLst/>
            <a:gdLst/>
            <a:ahLst/>
            <a:cxnLst/>
            <a:rect r="r" b="b" t="t" l="l"/>
            <a:pathLst>
              <a:path h="9427132" w="10892694">
                <a:moveTo>
                  <a:pt x="0" y="0"/>
                </a:moveTo>
                <a:lnTo>
                  <a:pt x="10892695" y="0"/>
                </a:lnTo>
                <a:lnTo>
                  <a:pt x="10892695" y="9427132"/>
                </a:lnTo>
                <a:lnTo>
                  <a:pt x="0" y="9427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487042">
            <a:off x="13516086" y="7560687"/>
            <a:ext cx="8200413" cy="7097085"/>
          </a:xfrm>
          <a:custGeom>
            <a:avLst/>
            <a:gdLst/>
            <a:ahLst/>
            <a:cxnLst/>
            <a:rect r="r" b="b" t="t" l="l"/>
            <a:pathLst>
              <a:path h="7097085" w="8200413">
                <a:moveTo>
                  <a:pt x="0" y="0"/>
                </a:moveTo>
                <a:lnTo>
                  <a:pt x="8200413" y="0"/>
                </a:lnTo>
                <a:lnTo>
                  <a:pt x="8200413" y="7097085"/>
                </a:lnTo>
                <a:lnTo>
                  <a:pt x="0" y="709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80938" y="575839"/>
            <a:ext cx="4180968" cy="110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9"/>
              </a:lnSpc>
            </a:pPr>
            <a:r>
              <a:rPr lang="en-US" sz="7521" b="true">
                <a:solidFill>
                  <a:srgbClr val="EDC20D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Results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98269" y="7756069"/>
            <a:ext cx="8612771" cy="38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Figure 1. Concentrations of elements in bee pollen between 1,000-40,000 ppb.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76961" y="7756069"/>
            <a:ext cx="8621587" cy="38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Figure 2. Concentrations of elements in bee pollen between 100-1,000 ppb.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98269" y="2697944"/>
            <a:ext cx="8612771" cy="5119559"/>
          </a:xfrm>
          <a:custGeom>
            <a:avLst/>
            <a:gdLst/>
            <a:ahLst/>
            <a:cxnLst/>
            <a:rect r="r" b="b" t="t" l="l"/>
            <a:pathLst>
              <a:path h="5119559" w="8612771">
                <a:moveTo>
                  <a:pt x="0" y="0"/>
                </a:moveTo>
                <a:lnTo>
                  <a:pt x="8612770" y="0"/>
                </a:lnTo>
                <a:lnTo>
                  <a:pt x="8612770" y="5119559"/>
                </a:lnTo>
                <a:lnTo>
                  <a:pt x="0" y="511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376961" y="2697944"/>
            <a:ext cx="8621587" cy="5124800"/>
          </a:xfrm>
          <a:custGeom>
            <a:avLst/>
            <a:gdLst/>
            <a:ahLst/>
            <a:cxnLst/>
            <a:rect r="r" b="b" t="t" l="l"/>
            <a:pathLst>
              <a:path h="5124800" w="8621587">
                <a:moveTo>
                  <a:pt x="0" y="0"/>
                </a:moveTo>
                <a:lnTo>
                  <a:pt x="8621587" y="0"/>
                </a:lnTo>
                <a:lnTo>
                  <a:pt x="8621587" y="5124800"/>
                </a:lnTo>
                <a:lnTo>
                  <a:pt x="0" y="512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505824">
            <a:off x="9073803" y="-2468713"/>
            <a:ext cx="10892694" cy="9427132"/>
          </a:xfrm>
          <a:custGeom>
            <a:avLst/>
            <a:gdLst/>
            <a:ahLst/>
            <a:cxnLst/>
            <a:rect r="r" b="b" t="t" l="l"/>
            <a:pathLst>
              <a:path h="9427132" w="10892694">
                <a:moveTo>
                  <a:pt x="0" y="0"/>
                </a:moveTo>
                <a:lnTo>
                  <a:pt x="10892695" y="0"/>
                </a:lnTo>
                <a:lnTo>
                  <a:pt x="10892695" y="9427132"/>
                </a:lnTo>
                <a:lnTo>
                  <a:pt x="0" y="9427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487042">
            <a:off x="13516086" y="7560687"/>
            <a:ext cx="8200413" cy="7097085"/>
          </a:xfrm>
          <a:custGeom>
            <a:avLst/>
            <a:gdLst/>
            <a:ahLst/>
            <a:cxnLst/>
            <a:rect r="r" b="b" t="t" l="l"/>
            <a:pathLst>
              <a:path h="7097085" w="8200413">
                <a:moveTo>
                  <a:pt x="0" y="0"/>
                </a:moveTo>
                <a:lnTo>
                  <a:pt x="8200413" y="0"/>
                </a:lnTo>
                <a:lnTo>
                  <a:pt x="8200413" y="7097085"/>
                </a:lnTo>
                <a:lnTo>
                  <a:pt x="0" y="709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80938" y="575839"/>
            <a:ext cx="5844043" cy="110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9"/>
              </a:lnSpc>
            </a:pPr>
            <a:r>
              <a:rPr lang="en-US" sz="7521" b="true">
                <a:solidFill>
                  <a:srgbClr val="EDC20D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Results cont.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98269" y="2701656"/>
            <a:ext cx="8612771" cy="5119559"/>
          </a:xfrm>
          <a:custGeom>
            <a:avLst/>
            <a:gdLst/>
            <a:ahLst/>
            <a:cxnLst/>
            <a:rect r="r" b="b" t="t" l="l"/>
            <a:pathLst>
              <a:path h="5119559" w="8612771">
                <a:moveTo>
                  <a:pt x="0" y="0"/>
                </a:moveTo>
                <a:lnTo>
                  <a:pt x="8612770" y="0"/>
                </a:lnTo>
                <a:lnTo>
                  <a:pt x="8612770" y="5119559"/>
                </a:lnTo>
                <a:lnTo>
                  <a:pt x="0" y="511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76961" y="2696415"/>
            <a:ext cx="8621587" cy="5124800"/>
          </a:xfrm>
          <a:custGeom>
            <a:avLst/>
            <a:gdLst/>
            <a:ahLst/>
            <a:cxnLst/>
            <a:rect r="r" b="b" t="t" l="l"/>
            <a:pathLst>
              <a:path h="5124800" w="8621587">
                <a:moveTo>
                  <a:pt x="0" y="0"/>
                </a:moveTo>
                <a:lnTo>
                  <a:pt x="8621587" y="0"/>
                </a:lnTo>
                <a:lnTo>
                  <a:pt x="8621587" y="5124800"/>
                </a:lnTo>
                <a:lnTo>
                  <a:pt x="0" y="512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8269" y="7754540"/>
            <a:ext cx="8612771" cy="38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Figure 3. Concentrations of elements in bee pollen between 1-100 ppb.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76961" y="7754540"/>
            <a:ext cx="8621587" cy="38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Figure 4. Concentrations of elements in bee pollen between 0.1-1 ppb.</a:t>
            </a:r>
          </a:p>
        </p:txBody>
      </p:sp>
    </p:spTree>
  </p:cSld>
  <p:clrMapOvr>
    <a:masterClrMapping/>
  </p:clrMapOvr>
  <p:transition spd="fast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DAGPk8va--E</dc:identifier>
  <dcterms:modified xsi:type="dcterms:W3CDTF">2011-08-01T06:04:30Z</dcterms:modified>
  <cp:revision>1</cp:revision>
  <dc:title>Connor johnson</dc:title>
</cp:coreProperties>
</file>