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pitchFamily="2" charset="77"/>
      <p:regular r:id="rId15"/>
      <p:bold r:id="rId16"/>
      <p:italic r:id="rId17"/>
      <p:boldItalic r:id="rId18"/>
    </p:embeddedFont>
    <p:embeddedFont>
      <p:font typeface="Barlow Medium" panose="020F0502020204030204" pitchFamily="34" charset="0"/>
      <p:regular r:id="rId19"/>
      <p:italic r:id="rId20"/>
    </p:embeddedFont>
    <p:embeddedFont>
      <p:font typeface="Barlow Ultra-Bold" pitchFamily="2" charset="77"/>
      <p:regular r:id="rId21"/>
      <p:bold r:id="rId22"/>
    </p:embeddedFont>
    <p:embeddedFont>
      <p:font typeface="DM Sans" pitchFamily="2" charset="77"/>
      <p:regular r:id="rId23"/>
      <p:bold r:id="rId24"/>
      <p:italic r:id="rId25"/>
      <p:boldItalic r:id="rId26"/>
    </p:embeddedFont>
    <p:embeddedFont>
      <p:font typeface="DM Sans Bold" pitchFamily="2" charset="77"/>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8" autoAdjust="0"/>
  </p:normalViewPr>
  <p:slideViewPr>
    <p:cSldViewPr>
      <p:cViewPr varScale="1">
        <p:scale>
          <a:sx n="60" d="100"/>
          <a:sy n="60" d="100"/>
        </p:scale>
        <p:origin x="200" y="7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1876 philadelphia centennial:</a:t>
            </a:r>
          </a:p>
          <a:p>
            <a:r>
              <a:rPr lang="en-US"/>
              <a:t>telephone first introduced at the centennial</a:t>
            </a:r>
          </a:p>
          <a:p>
            <a:endParaRPr lang="en-US"/>
          </a:p>
          <a:p>
            <a:endParaRPr lang="en-US"/>
          </a:p>
          <a:p>
            <a:r>
              <a:rPr lang="en-US"/>
              <a:t>Cavendish makes up 99% of the total globally exported bananas </a:t>
            </a:r>
          </a:p>
          <a:p>
            <a:endParaRPr lang="en-US"/>
          </a:p>
          <a:p>
            <a:r>
              <a:rPr lang="en-US"/>
              <a:t>risk of death by Panama disease - what killed Gros Michel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Worked well at extracting VOCs</a:t>
            </a:r>
          </a:p>
          <a:p>
            <a:endParaRPr lang="en-US"/>
          </a:p>
          <a:p>
            <a:r>
              <a:rPr lang="en-US"/>
              <a:t>Smelled very ripe</a:t>
            </a:r>
          </a:p>
          <a:p>
            <a:endParaRPr lang="en-US"/>
          </a:p>
          <a:p>
            <a:r>
              <a:rPr lang="en-US"/>
              <a:t>Potential loss of desired analytes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 sample preparation method worked (freeze drying, dehydrating, NO2 chilling, peel, mush)</a:t>
            </a:r>
          </a:p>
          <a:p>
            <a:endParaRPr lang="en-US"/>
          </a:p>
          <a:p>
            <a:r>
              <a:rPr lang="en-US"/>
              <a:t>Low VOC content in banana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Banana Extract With Other Natural Flavors is a proprietary blend of several different natural flavors, including extractives of banana.  For this product Watkins purchases and blends the flavors together at our facility. While we do perform extractions for some of our other products, we are not performing any extractions on bananas."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Banana Extract With Other Natural Flavors is a proprietary blend of several different natural flavors, including extractives of banana.  For this product Watkins purchases and blends the flavors together at our facility. While we do perform extractions for some of our other products, we are not performing any extractions on bananas."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28082"/>
            <a:ext cx="14777548" cy="6068699"/>
            <a:chOff x="0" y="0"/>
            <a:chExt cx="19703398" cy="8091598"/>
          </a:xfrm>
        </p:grpSpPr>
        <p:sp>
          <p:nvSpPr>
            <p:cNvPr id="3" name="TextBox 3"/>
            <p:cNvSpPr txBox="1"/>
            <p:nvPr/>
          </p:nvSpPr>
          <p:spPr>
            <a:xfrm>
              <a:off x="0" y="57150"/>
              <a:ext cx="19703398" cy="6808888"/>
            </a:xfrm>
            <a:prstGeom prst="rect">
              <a:avLst/>
            </a:prstGeom>
          </p:spPr>
          <p:txBody>
            <a:bodyPr lIns="0" tIns="0" rIns="0" bIns="0" rtlCol="0" anchor="t">
              <a:spAutoFit/>
            </a:bodyPr>
            <a:lstStyle/>
            <a:p>
              <a:pPr algn="l">
                <a:lnSpc>
                  <a:spcPts val="13375"/>
                </a:lnSpc>
              </a:pPr>
              <a:r>
                <a:rPr lang="en-US" sz="11630" b="1" spc="-116">
                  <a:solidFill>
                    <a:srgbClr val="000000"/>
                  </a:solidFill>
                  <a:latin typeface="Barlow Ultra-Bold"/>
                  <a:ea typeface="Barlow Ultra-Bold"/>
                  <a:cs typeface="Barlow Ultra-Bold"/>
                  <a:sym typeface="Barlow Ultra-Bold"/>
                </a:rPr>
                <a:t>The Hunt for New Banana Flavouring: The 60-Year Mystery</a:t>
              </a:r>
            </a:p>
          </p:txBody>
        </p:sp>
        <p:sp>
          <p:nvSpPr>
            <p:cNvPr id="4" name="TextBox 4"/>
            <p:cNvSpPr txBox="1"/>
            <p:nvPr/>
          </p:nvSpPr>
          <p:spPr>
            <a:xfrm>
              <a:off x="0" y="7342373"/>
              <a:ext cx="19703398" cy="749225"/>
            </a:xfrm>
            <a:prstGeom prst="rect">
              <a:avLst/>
            </a:prstGeom>
          </p:spPr>
          <p:txBody>
            <a:bodyPr lIns="0" tIns="0" rIns="0" bIns="0" rtlCol="0" anchor="t">
              <a:spAutoFit/>
            </a:bodyPr>
            <a:lstStyle/>
            <a:p>
              <a:pPr marL="0" lvl="0" indent="0" algn="l">
                <a:lnSpc>
                  <a:spcPts val="4377"/>
                </a:lnSpc>
                <a:spcBef>
                  <a:spcPct val="0"/>
                </a:spcBef>
              </a:pPr>
              <a:r>
                <a:rPr lang="en-US" sz="3806">
                  <a:solidFill>
                    <a:srgbClr val="000000"/>
                  </a:solidFill>
                  <a:latin typeface="Barlow"/>
                  <a:ea typeface="Barlow"/>
                  <a:cs typeface="Barlow"/>
                  <a:sym typeface="Barlow"/>
                </a:rPr>
                <a:t>By Connor Johnson</a:t>
              </a:r>
            </a:p>
          </p:txBody>
        </p:sp>
      </p:grpSp>
      <p:sp>
        <p:nvSpPr>
          <p:cNvPr id="5" name="Freeform 5"/>
          <p:cNvSpPr/>
          <p:nvPr/>
        </p:nvSpPr>
        <p:spPr>
          <a:xfrm>
            <a:off x="14036601" y="190806"/>
            <a:ext cx="3923503" cy="2074552"/>
          </a:xfrm>
          <a:custGeom>
            <a:avLst/>
            <a:gdLst/>
            <a:ahLst/>
            <a:cxnLst/>
            <a:rect l="l" t="t" r="r" b="b"/>
            <a:pathLst>
              <a:path w="3923503" h="2074552">
                <a:moveTo>
                  <a:pt x="0" y="0"/>
                </a:moveTo>
                <a:lnTo>
                  <a:pt x="3923503" y="0"/>
                </a:lnTo>
                <a:lnTo>
                  <a:pt x="3923503" y="2074552"/>
                </a:lnTo>
                <a:lnTo>
                  <a:pt x="0" y="207455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9474911"/>
            <a:ext cx="2521895" cy="238201"/>
          </a:xfrm>
          <a:prstGeom prst="rect">
            <a:avLst/>
          </a:prstGeom>
        </p:spPr>
        <p:txBody>
          <a:bodyPr lIns="0" tIns="0" rIns="0" bIns="0" rtlCol="0" anchor="t">
            <a:spAutoFit/>
          </a:bodyPr>
          <a:lstStyle/>
          <a:p>
            <a:pPr algn="l">
              <a:lnSpc>
                <a:spcPts val="1959"/>
              </a:lnSpc>
            </a:pPr>
            <a:r>
              <a:rPr lang="en-US" sz="1400" spc="35">
                <a:solidFill>
                  <a:srgbClr val="000000"/>
                </a:solidFill>
                <a:latin typeface="DM Sans"/>
                <a:ea typeface="DM Sans"/>
                <a:cs typeface="DM Sans"/>
                <a:sym typeface="DM Sans"/>
              </a:rPr>
              <a:t>CHBI4990 Honours</a:t>
            </a:r>
          </a:p>
        </p:txBody>
      </p:sp>
      <p:sp>
        <p:nvSpPr>
          <p:cNvPr id="7" name="TextBox 7"/>
          <p:cNvSpPr txBox="1"/>
          <p:nvPr/>
        </p:nvSpPr>
        <p:spPr>
          <a:xfrm>
            <a:off x="8310099" y="9474911"/>
            <a:ext cx="2055086" cy="238201"/>
          </a:xfrm>
          <a:prstGeom prst="rect">
            <a:avLst/>
          </a:prstGeom>
        </p:spPr>
        <p:txBody>
          <a:bodyPr lIns="0" tIns="0" rIns="0" bIns="0" rtlCol="0" anchor="t">
            <a:spAutoFit/>
          </a:bodyPr>
          <a:lstStyle/>
          <a:p>
            <a:pPr algn="ctr">
              <a:lnSpc>
                <a:spcPts val="1959"/>
              </a:lnSpc>
            </a:pPr>
            <a:r>
              <a:rPr lang="en-US" sz="1400" spc="35">
                <a:solidFill>
                  <a:srgbClr val="000000"/>
                </a:solidFill>
                <a:latin typeface="DM Sans"/>
                <a:ea typeface="DM Sans"/>
                <a:cs typeface="DM Sans"/>
                <a:sym typeface="DM Sans"/>
              </a:rPr>
              <a:t>Honours Update</a:t>
            </a:r>
          </a:p>
        </p:txBody>
      </p:sp>
      <p:sp>
        <p:nvSpPr>
          <p:cNvPr id="8" name="TextBox 8"/>
          <p:cNvSpPr txBox="1"/>
          <p:nvPr/>
        </p:nvSpPr>
        <p:spPr>
          <a:xfrm>
            <a:off x="14737405" y="9474911"/>
            <a:ext cx="2521895" cy="238201"/>
          </a:xfrm>
          <a:prstGeom prst="rect">
            <a:avLst/>
          </a:prstGeom>
        </p:spPr>
        <p:txBody>
          <a:bodyPr lIns="0" tIns="0" rIns="0" bIns="0" rtlCol="0" anchor="t">
            <a:spAutoFit/>
          </a:bodyPr>
          <a:lstStyle/>
          <a:p>
            <a:pPr algn="r">
              <a:lnSpc>
                <a:spcPts val="1959"/>
              </a:lnSpc>
            </a:pPr>
            <a:r>
              <a:rPr lang="en-US" sz="1400" spc="35">
                <a:solidFill>
                  <a:srgbClr val="000000"/>
                </a:solidFill>
                <a:latin typeface="DM Sans"/>
                <a:ea typeface="DM Sans"/>
                <a:cs typeface="DM Sans"/>
                <a:sym typeface="DM Sans"/>
              </a:rPr>
              <a:t>February 6, 2025</a:t>
            </a:r>
          </a:p>
        </p:txBody>
      </p:sp>
      <p:sp>
        <p:nvSpPr>
          <p:cNvPr id="9" name="TextBox 9"/>
          <p:cNvSpPr txBox="1"/>
          <p:nvPr/>
        </p:nvSpPr>
        <p:spPr>
          <a:xfrm>
            <a:off x="1028700" y="7306306"/>
            <a:ext cx="15461601" cy="473873"/>
          </a:xfrm>
          <a:prstGeom prst="rect">
            <a:avLst/>
          </a:prstGeom>
        </p:spPr>
        <p:txBody>
          <a:bodyPr lIns="0" tIns="0" rIns="0" bIns="0" rtlCol="0" anchor="t">
            <a:spAutoFit/>
          </a:bodyPr>
          <a:lstStyle/>
          <a:p>
            <a:pPr marL="0" lvl="0" indent="0" algn="l">
              <a:lnSpc>
                <a:spcPts val="3647"/>
              </a:lnSpc>
              <a:spcBef>
                <a:spcPct val="0"/>
              </a:spcBef>
            </a:pPr>
            <a:r>
              <a:rPr lang="en-US" sz="3171">
                <a:solidFill>
                  <a:srgbClr val="000000"/>
                </a:solidFill>
                <a:latin typeface="Barlow"/>
                <a:ea typeface="Barlow"/>
                <a:cs typeface="Barlow"/>
                <a:sym typeface="Barlow"/>
              </a:rPr>
              <a:t>Supervisors: Dr. Jessica Allingham, Dr. Naowarat Cheeptham, and Dr. Kingsley Donkor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68439" y="2162238"/>
            <a:ext cx="4068937" cy="813366"/>
          </a:xfrm>
          <a:prstGeom prst="rect">
            <a:avLst/>
          </a:prstGeom>
        </p:spPr>
        <p:txBody>
          <a:bodyPr lIns="0" tIns="0" rIns="0" bIns="0" rtlCol="0" anchor="t">
            <a:spAutoFit/>
          </a:bodyPr>
          <a:lstStyle/>
          <a:p>
            <a:pPr algn="l">
              <a:lnSpc>
                <a:spcPts val="6439"/>
              </a:lnSpc>
            </a:pPr>
            <a:r>
              <a:rPr lang="en-US" sz="5600" b="1" u="sng" dirty="0">
                <a:solidFill>
                  <a:srgbClr val="000000"/>
                </a:solidFill>
                <a:latin typeface="Barlow Ultra-Bold"/>
                <a:ea typeface="Barlow Ultra-Bold"/>
                <a:cs typeface="Barlow Ultra-Bold"/>
                <a:sym typeface="Barlow Ultra-Bold"/>
              </a:rPr>
              <a:t>Extraction</a:t>
            </a:r>
          </a:p>
        </p:txBody>
      </p:sp>
      <p:sp>
        <p:nvSpPr>
          <p:cNvPr id="3" name="TextBox 3"/>
          <p:cNvSpPr txBox="1"/>
          <p:nvPr/>
        </p:nvSpPr>
        <p:spPr>
          <a:xfrm>
            <a:off x="7044761" y="2162238"/>
            <a:ext cx="4068937" cy="813366"/>
          </a:xfrm>
          <a:prstGeom prst="rect">
            <a:avLst/>
          </a:prstGeom>
        </p:spPr>
        <p:txBody>
          <a:bodyPr lIns="0" tIns="0" rIns="0" bIns="0" rtlCol="0" anchor="t">
            <a:spAutoFit/>
          </a:bodyPr>
          <a:lstStyle/>
          <a:p>
            <a:pPr marL="0" lvl="0" indent="0" algn="l">
              <a:lnSpc>
                <a:spcPts val="6439"/>
              </a:lnSpc>
              <a:spcBef>
                <a:spcPct val="0"/>
              </a:spcBef>
            </a:pPr>
            <a:r>
              <a:rPr lang="en-US" sz="5600" b="1" u="sng">
                <a:solidFill>
                  <a:srgbClr val="000000"/>
                </a:solidFill>
                <a:latin typeface="Barlow Ultra-Bold"/>
                <a:ea typeface="Barlow Ultra-Bold"/>
                <a:cs typeface="Barlow Ultra-Bold"/>
                <a:sym typeface="Barlow Ultra-Bold"/>
              </a:rPr>
              <a:t>Analysis</a:t>
            </a:r>
          </a:p>
        </p:txBody>
      </p:sp>
      <p:sp>
        <p:nvSpPr>
          <p:cNvPr id="4" name="TextBox 4"/>
          <p:cNvSpPr txBox="1"/>
          <p:nvPr/>
        </p:nvSpPr>
        <p:spPr>
          <a:xfrm>
            <a:off x="12190340" y="2162238"/>
            <a:ext cx="4229221" cy="813366"/>
          </a:xfrm>
          <a:prstGeom prst="rect">
            <a:avLst/>
          </a:prstGeom>
        </p:spPr>
        <p:txBody>
          <a:bodyPr lIns="0" tIns="0" rIns="0" bIns="0" rtlCol="0" anchor="t">
            <a:spAutoFit/>
          </a:bodyPr>
          <a:lstStyle/>
          <a:p>
            <a:pPr marL="0" lvl="0" indent="0" algn="l">
              <a:lnSpc>
                <a:spcPts val="6439"/>
              </a:lnSpc>
              <a:spcBef>
                <a:spcPct val="0"/>
              </a:spcBef>
            </a:pPr>
            <a:r>
              <a:rPr lang="en-US" sz="5600" b="1" u="sng">
                <a:solidFill>
                  <a:srgbClr val="000000"/>
                </a:solidFill>
                <a:latin typeface="Barlow Ultra-Bold"/>
                <a:ea typeface="Barlow Ultra-Bold"/>
                <a:cs typeface="Barlow Ultra-Bold"/>
                <a:sym typeface="Barlow Ultra-Bold"/>
              </a:rPr>
              <a:t>Further work</a:t>
            </a:r>
          </a:p>
        </p:txBody>
      </p:sp>
      <p:sp>
        <p:nvSpPr>
          <p:cNvPr id="5" name="TextBox 5"/>
          <p:cNvSpPr txBox="1"/>
          <p:nvPr/>
        </p:nvSpPr>
        <p:spPr>
          <a:xfrm>
            <a:off x="1854327" y="3737604"/>
            <a:ext cx="4068937" cy="394618"/>
          </a:xfrm>
          <a:prstGeom prst="rect">
            <a:avLst/>
          </a:prstGeom>
        </p:spPr>
        <p:txBody>
          <a:bodyPr lIns="0" tIns="0" rIns="0" bIns="0" rtlCol="0" anchor="t">
            <a:spAutoFit/>
          </a:bodyPr>
          <a:lstStyle/>
          <a:p>
            <a:pPr algn="l">
              <a:lnSpc>
                <a:spcPts val="3359"/>
              </a:lnSpc>
            </a:pPr>
            <a:r>
              <a:rPr lang="en-US" sz="2400" b="1" spc="60" dirty="0">
                <a:solidFill>
                  <a:srgbClr val="000000"/>
                </a:solidFill>
                <a:latin typeface="Barlow Ultra-Bold"/>
                <a:ea typeface="Barlow Ultra-Bold"/>
                <a:cs typeface="Barlow Ultra-Bold"/>
                <a:sym typeface="Barlow Ultra-Bold"/>
              </a:rPr>
              <a:t>UNCOVERED KEY PROBLEMS</a:t>
            </a:r>
          </a:p>
        </p:txBody>
      </p:sp>
      <p:sp>
        <p:nvSpPr>
          <p:cNvPr id="6" name="TextBox 6"/>
          <p:cNvSpPr txBox="1"/>
          <p:nvPr/>
        </p:nvSpPr>
        <p:spPr>
          <a:xfrm>
            <a:off x="7109531" y="3737604"/>
            <a:ext cx="4068937" cy="394618"/>
          </a:xfrm>
          <a:prstGeom prst="rect">
            <a:avLst/>
          </a:prstGeom>
        </p:spPr>
        <p:txBody>
          <a:bodyPr lIns="0" tIns="0" rIns="0" bIns="0" rtlCol="0" anchor="t">
            <a:spAutoFit/>
          </a:bodyPr>
          <a:lstStyle/>
          <a:p>
            <a:pPr marL="0" lvl="0" indent="0" algn="l">
              <a:lnSpc>
                <a:spcPts val="3359"/>
              </a:lnSpc>
              <a:spcBef>
                <a:spcPct val="0"/>
              </a:spcBef>
            </a:pPr>
            <a:r>
              <a:rPr lang="en-US" sz="2400" b="1" spc="60">
                <a:solidFill>
                  <a:srgbClr val="000000"/>
                </a:solidFill>
                <a:latin typeface="Barlow Ultra-Bold"/>
                <a:ea typeface="Barlow Ultra-Bold"/>
                <a:cs typeface="Barlow Ultra-Bold"/>
                <a:sym typeface="Barlow Ultra-Bold"/>
              </a:rPr>
              <a:t>NOTICEABLE DIFFERENCE</a:t>
            </a:r>
          </a:p>
        </p:txBody>
      </p:sp>
      <p:sp>
        <p:nvSpPr>
          <p:cNvPr id="7" name="AutoShape 7"/>
          <p:cNvSpPr/>
          <p:nvPr/>
        </p:nvSpPr>
        <p:spPr>
          <a:xfrm>
            <a:off x="11517863" y="2143188"/>
            <a:ext cx="9697" cy="6000624"/>
          </a:xfrm>
          <a:prstGeom prst="rect">
            <a:avLst/>
          </a:prstGeom>
          <a:solidFill>
            <a:srgbClr val="000000">
              <a:alpha val="29804"/>
            </a:srgbClr>
          </a:solidFill>
        </p:spPr>
        <p:txBody>
          <a:bodyPr/>
          <a:lstStyle/>
          <a:p>
            <a:endParaRPr lang="en-US"/>
          </a:p>
        </p:txBody>
      </p:sp>
      <p:sp>
        <p:nvSpPr>
          <p:cNvPr id="8" name="AutoShape 8"/>
          <p:cNvSpPr/>
          <p:nvPr/>
        </p:nvSpPr>
        <p:spPr>
          <a:xfrm>
            <a:off x="6323314" y="2143188"/>
            <a:ext cx="9697" cy="6000624"/>
          </a:xfrm>
          <a:prstGeom prst="rect">
            <a:avLst/>
          </a:prstGeom>
          <a:solidFill>
            <a:srgbClr val="000000">
              <a:alpha val="29804"/>
            </a:srgbClr>
          </a:solidFill>
        </p:spPr>
        <p:txBody>
          <a:bodyPr/>
          <a:lstStyle/>
          <a:p>
            <a:endParaRPr lang="en-US"/>
          </a:p>
        </p:txBody>
      </p:sp>
      <p:sp>
        <p:nvSpPr>
          <p:cNvPr id="9" name="TextBox 9"/>
          <p:cNvSpPr txBox="1"/>
          <p:nvPr/>
        </p:nvSpPr>
        <p:spPr>
          <a:xfrm>
            <a:off x="14737405" y="837190"/>
            <a:ext cx="2521895" cy="298863"/>
          </a:xfrm>
          <a:prstGeom prst="rect">
            <a:avLst/>
          </a:prstGeom>
        </p:spPr>
        <p:txBody>
          <a:bodyPr lIns="0" tIns="0" rIns="0" bIns="0" rtlCol="0" anchor="t">
            <a:spAutoFit/>
          </a:bodyPr>
          <a:lstStyle/>
          <a:p>
            <a:pPr algn="r">
              <a:lnSpc>
                <a:spcPts val="2520"/>
              </a:lnSpc>
            </a:pPr>
            <a:r>
              <a:rPr lang="en-US" sz="1800" b="1" spc="44">
                <a:solidFill>
                  <a:srgbClr val="000000"/>
                </a:solidFill>
                <a:latin typeface="DM Sans Bold"/>
                <a:ea typeface="DM Sans Bold"/>
                <a:cs typeface="DM Sans Bold"/>
                <a:sym typeface="DM Sans Bold"/>
              </a:rPr>
              <a:t>10</a:t>
            </a:r>
          </a:p>
        </p:txBody>
      </p:sp>
      <p:sp>
        <p:nvSpPr>
          <p:cNvPr id="10" name="TextBox 10"/>
          <p:cNvSpPr txBox="1"/>
          <p:nvPr/>
        </p:nvSpPr>
        <p:spPr>
          <a:xfrm>
            <a:off x="4188764" y="38100"/>
            <a:ext cx="9910473" cy="1282023"/>
          </a:xfrm>
          <a:prstGeom prst="rect">
            <a:avLst/>
          </a:prstGeom>
        </p:spPr>
        <p:txBody>
          <a:bodyPr lIns="0" tIns="0" rIns="0" bIns="0" rtlCol="0" anchor="t">
            <a:spAutoFit/>
          </a:bodyPr>
          <a:lstStyle/>
          <a:p>
            <a:pPr algn="ctr">
              <a:lnSpc>
                <a:spcPts val="10119"/>
              </a:lnSpc>
            </a:pPr>
            <a:r>
              <a:rPr lang="en-US" sz="8800" b="1" u="sng">
                <a:solidFill>
                  <a:srgbClr val="000000"/>
                </a:solidFill>
                <a:latin typeface="Barlow Ultra-Bold"/>
                <a:ea typeface="Barlow Ultra-Bold"/>
                <a:cs typeface="Barlow Ultra-Bold"/>
                <a:sym typeface="Barlow Ultra-Bold"/>
              </a:rPr>
              <a:t>Conclusion</a:t>
            </a:r>
          </a:p>
        </p:txBody>
      </p:sp>
      <p:grpSp>
        <p:nvGrpSpPr>
          <p:cNvPr id="11" name="Group 11"/>
          <p:cNvGrpSpPr/>
          <p:nvPr/>
        </p:nvGrpSpPr>
        <p:grpSpPr>
          <a:xfrm>
            <a:off x="1854327" y="4599590"/>
            <a:ext cx="4068937" cy="4892660"/>
            <a:chOff x="0" y="0"/>
            <a:chExt cx="5425249" cy="6523546"/>
          </a:xfrm>
        </p:grpSpPr>
        <p:sp>
          <p:nvSpPr>
            <p:cNvPr id="12" name="TextBox 12"/>
            <p:cNvSpPr txBox="1"/>
            <p:nvPr/>
          </p:nvSpPr>
          <p:spPr>
            <a:xfrm>
              <a:off x="0" y="108141"/>
              <a:ext cx="5425249" cy="6415405"/>
            </a:xfrm>
            <a:prstGeom prst="rect">
              <a:avLst/>
            </a:prstGeom>
          </p:spPr>
          <p:txBody>
            <a:bodyPr lIns="0" tIns="0" rIns="0" bIns="0" rtlCol="0" anchor="t">
              <a:spAutoFit/>
            </a:bodyPr>
            <a:lstStyle/>
            <a:p>
              <a:pPr marL="453390" lvl="1" indent="-226695" algn="l">
                <a:lnSpc>
                  <a:spcPts val="2940"/>
                </a:lnSpc>
                <a:buFont typeface="Arial"/>
                <a:buChar char="•"/>
              </a:pPr>
              <a:r>
                <a:rPr lang="en-US" sz="2100" spc="52" dirty="0">
                  <a:solidFill>
                    <a:srgbClr val="000000"/>
                  </a:solidFill>
                  <a:latin typeface="DM Sans"/>
                  <a:ea typeface="DM Sans"/>
                  <a:cs typeface="DM Sans"/>
                  <a:sym typeface="DM Sans"/>
                </a:rPr>
                <a:t>Heat introduction to sample will cause unwanted ripening, leading to unwanted results</a:t>
              </a:r>
            </a:p>
            <a:p>
              <a:pPr algn="l">
                <a:lnSpc>
                  <a:spcPts val="2940"/>
                </a:lnSpc>
              </a:pPr>
              <a:endParaRPr lang="en-US" sz="2100" spc="52" dirty="0">
                <a:solidFill>
                  <a:srgbClr val="000000"/>
                </a:solidFill>
                <a:latin typeface="DM Sans"/>
                <a:ea typeface="DM Sans"/>
                <a:cs typeface="DM Sans"/>
                <a:sym typeface="DM Sans"/>
              </a:endParaRPr>
            </a:p>
            <a:p>
              <a:pPr marL="453390" lvl="1" indent="-226695" algn="l">
                <a:lnSpc>
                  <a:spcPts val="2940"/>
                </a:lnSpc>
                <a:buFont typeface="Arial"/>
                <a:buChar char="•"/>
              </a:pPr>
              <a:r>
                <a:rPr lang="en-US" sz="2100" spc="52" dirty="0">
                  <a:solidFill>
                    <a:srgbClr val="000000"/>
                  </a:solidFill>
                  <a:latin typeface="DM Sans"/>
                  <a:ea typeface="DM Sans"/>
                  <a:cs typeface="DM Sans"/>
                  <a:sym typeface="DM Sans"/>
                </a:rPr>
                <a:t>CO</a:t>
              </a:r>
              <a:r>
                <a:rPr lang="en-US" sz="2100" spc="52" baseline="-25000" dirty="0">
                  <a:solidFill>
                    <a:srgbClr val="000000"/>
                  </a:solidFill>
                  <a:latin typeface="DM Sans"/>
                  <a:ea typeface="DM Sans"/>
                  <a:cs typeface="DM Sans"/>
                  <a:sym typeface="DM Sans"/>
                </a:rPr>
                <a:t>2</a:t>
              </a:r>
              <a:r>
                <a:rPr lang="en-US" sz="2100" spc="52" dirty="0">
                  <a:solidFill>
                    <a:srgbClr val="000000"/>
                  </a:solidFill>
                  <a:latin typeface="DM Sans"/>
                  <a:ea typeface="DM Sans"/>
                  <a:cs typeface="DM Sans"/>
                  <a:sym typeface="DM Sans"/>
                </a:rPr>
                <a:t> extraction may work, but need larger scale (like supercritical fluid extraction)</a:t>
              </a:r>
            </a:p>
            <a:p>
              <a:pPr algn="l">
                <a:lnSpc>
                  <a:spcPts val="2940"/>
                </a:lnSpc>
              </a:pPr>
              <a:endParaRPr lang="en-US" sz="2100" spc="52" dirty="0">
                <a:solidFill>
                  <a:srgbClr val="000000"/>
                </a:solidFill>
                <a:latin typeface="DM Sans"/>
                <a:ea typeface="DM Sans"/>
                <a:cs typeface="DM Sans"/>
                <a:sym typeface="DM Sans"/>
              </a:endParaRPr>
            </a:p>
            <a:p>
              <a:pPr marL="453390" lvl="1" indent="-226695" algn="l">
                <a:lnSpc>
                  <a:spcPts val="2940"/>
                </a:lnSpc>
                <a:buFont typeface="Arial"/>
                <a:buChar char="•"/>
              </a:pPr>
              <a:r>
                <a:rPr lang="en-US" sz="2100" spc="52" dirty="0">
                  <a:solidFill>
                    <a:srgbClr val="000000"/>
                  </a:solidFill>
                  <a:latin typeface="DM Sans"/>
                  <a:ea typeface="DM Sans"/>
                  <a:cs typeface="DM Sans"/>
                  <a:sym typeface="DM Sans"/>
                </a:rPr>
                <a:t>Possible to use solvent extraction, like organic solvent extraction</a:t>
              </a:r>
            </a:p>
          </p:txBody>
        </p:sp>
        <p:sp>
          <p:nvSpPr>
            <p:cNvPr id="13" name="Freeform 13"/>
            <p:cNvSpPr/>
            <p:nvPr/>
          </p:nvSpPr>
          <p:spPr>
            <a:xfrm>
              <a:off x="0" y="0"/>
              <a:ext cx="632749" cy="725214"/>
            </a:xfrm>
            <a:custGeom>
              <a:avLst/>
              <a:gdLst/>
              <a:ahLst/>
              <a:cxnLst/>
              <a:rect l="l" t="t" r="r" b="b"/>
              <a:pathLst>
                <a:path w="632749" h="725214">
                  <a:moveTo>
                    <a:pt x="0" y="0"/>
                  </a:moveTo>
                  <a:lnTo>
                    <a:pt x="632749" y="0"/>
                  </a:lnTo>
                  <a:lnTo>
                    <a:pt x="632749" y="725214"/>
                  </a:lnTo>
                  <a:lnTo>
                    <a:pt x="0" y="725214"/>
                  </a:lnTo>
                  <a:lnTo>
                    <a:pt x="0" y="0"/>
                  </a:lnTo>
                  <a:close/>
                </a:path>
              </a:pathLst>
            </a:custGeom>
            <a:blipFill>
              <a:blip r:embed="rId3"/>
              <a:stretch>
                <a:fillRect/>
              </a:stretch>
            </a:blipFill>
          </p:spPr>
          <p:txBody>
            <a:bodyPr/>
            <a:lstStyle/>
            <a:p>
              <a:endParaRPr lang="en-US"/>
            </a:p>
          </p:txBody>
        </p:sp>
        <p:sp>
          <p:nvSpPr>
            <p:cNvPr id="14" name="Freeform 14"/>
            <p:cNvSpPr/>
            <p:nvPr/>
          </p:nvSpPr>
          <p:spPr>
            <a:xfrm>
              <a:off x="0" y="2351344"/>
              <a:ext cx="632749" cy="725214"/>
            </a:xfrm>
            <a:custGeom>
              <a:avLst/>
              <a:gdLst/>
              <a:ahLst/>
              <a:cxnLst/>
              <a:rect l="l" t="t" r="r" b="b"/>
              <a:pathLst>
                <a:path w="632749" h="725214">
                  <a:moveTo>
                    <a:pt x="0" y="0"/>
                  </a:moveTo>
                  <a:lnTo>
                    <a:pt x="632749" y="0"/>
                  </a:lnTo>
                  <a:lnTo>
                    <a:pt x="632749" y="725214"/>
                  </a:lnTo>
                  <a:lnTo>
                    <a:pt x="0" y="725214"/>
                  </a:lnTo>
                  <a:lnTo>
                    <a:pt x="0" y="0"/>
                  </a:lnTo>
                  <a:close/>
                </a:path>
              </a:pathLst>
            </a:custGeom>
            <a:blipFill>
              <a:blip r:embed="rId3"/>
              <a:stretch>
                <a:fillRect/>
              </a:stretch>
            </a:blipFill>
          </p:spPr>
          <p:txBody>
            <a:bodyPr/>
            <a:lstStyle/>
            <a:p>
              <a:endParaRPr lang="en-US"/>
            </a:p>
          </p:txBody>
        </p:sp>
        <p:sp>
          <p:nvSpPr>
            <p:cNvPr id="15" name="Freeform 15"/>
            <p:cNvSpPr/>
            <p:nvPr/>
          </p:nvSpPr>
          <p:spPr>
            <a:xfrm>
              <a:off x="0" y="4917590"/>
              <a:ext cx="632749" cy="725214"/>
            </a:xfrm>
            <a:custGeom>
              <a:avLst/>
              <a:gdLst/>
              <a:ahLst/>
              <a:cxnLst/>
              <a:rect l="l" t="t" r="r" b="b"/>
              <a:pathLst>
                <a:path w="632749" h="725214">
                  <a:moveTo>
                    <a:pt x="0" y="0"/>
                  </a:moveTo>
                  <a:lnTo>
                    <a:pt x="632749" y="0"/>
                  </a:lnTo>
                  <a:lnTo>
                    <a:pt x="632749" y="725214"/>
                  </a:lnTo>
                  <a:lnTo>
                    <a:pt x="0" y="725214"/>
                  </a:lnTo>
                  <a:lnTo>
                    <a:pt x="0" y="0"/>
                  </a:lnTo>
                  <a:close/>
                </a:path>
              </a:pathLst>
            </a:custGeom>
            <a:blipFill>
              <a:blip r:embed="rId3"/>
              <a:stretch>
                <a:fillRect/>
              </a:stretch>
            </a:blipFill>
          </p:spPr>
          <p:txBody>
            <a:bodyPr/>
            <a:lstStyle/>
            <a:p>
              <a:endParaRPr lang="en-US"/>
            </a:p>
          </p:txBody>
        </p:sp>
      </p:grpSp>
      <p:grpSp>
        <p:nvGrpSpPr>
          <p:cNvPr id="16" name="Group 16"/>
          <p:cNvGrpSpPr/>
          <p:nvPr/>
        </p:nvGrpSpPr>
        <p:grpSpPr>
          <a:xfrm>
            <a:off x="7109531" y="4599590"/>
            <a:ext cx="4068937" cy="3960148"/>
            <a:chOff x="0" y="0"/>
            <a:chExt cx="5425249" cy="5280197"/>
          </a:xfrm>
        </p:grpSpPr>
        <p:sp>
          <p:nvSpPr>
            <p:cNvPr id="17" name="TextBox 17"/>
            <p:cNvSpPr txBox="1"/>
            <p:nvPr/>
          </p:nvSpPr>
          <p:spPr>
            <a:xfrm>
              <a:off x="0" y="100079"/>
              <a:ext cx="5425249" cy="5180118"/>
            </a:xfrm>
            <a:prstGeom prst="rect">
              <a:avLst/>
            </a:prstGeom>
          </p:spPr>
          <p:txBody>
            <a:bodyPr lIns="0" tIns="0" rIns="0" bIns="0" rtlCol="0" anchor="t">
              <a:spAutoFit/>
            </a:bodyPr>
            <a:lstStyle/>
            <a:p>
              <a:pPr marL="474979" lvl="1" indent="-237490" algn="l">
                <a:lnSpc>
                  <a:spcPts val="3079"/>
                </a:lnSpc>
                <a:buFont typeface="Arial"/>
                <a:buChar char="•"/>
              </a:pPr>
              <a:r>
                <a:rPr lang="en-US" sz="2199" spc="54">
                  <a:solidFill>
                    <a:srgbClr val="000000"/>
                  </a:solidFill>
                  <a:latin typeface="DM Sans"/>
                  <a:ea typeface="DM Sans"/>
                  <a:cs typeface="DM Sans"/>
                  <a:sym typeface="DM Sans"/>
                </a:rPr>
                <a:t>Very noticeable difference between spectra for the flavouring and cavendish</a:t>
              </a:r>
            </a:p>
            <a:p>
              <a:pPr algn="l">
                <a:lnSpc>
                  <a:spcPts val="3079"/>
                </a:lnSpc>
              </a:pPr>
              <a:endParaRPr lang="en-US" sz="2199" spc="54">
                <a:solidFill>
                  <a:srgbClr val="000000"/>
                </a:solidFill>
                <a:latin typeface="DM Sans"/>
                <a:ea typeface="DM Sans"/>
                <a:cs typeface="DM Sans"/>
                <a:sym typeface="DM Sans"/>
              </a:endParaRPr>
            </a:p>
            <a:p>
              <a:pPr marL="474979" lvl="1" indent="-237490" algn="l">
                <a:lnSpc>
                  <a:spcPts val="3079"/>
                </a:lnSpc>
                <a:buFont typeface="Arial"/>
                <a:buChar char="•"/>
              </a:pPr>
              <a:r>
                <a:rPr lang="en-US" sz="2199" spc="54">
                  <a:solidFill>
                    <a:srgbClr val="000000"/>
                  </a:solidFill>
                  <a:latin typeface="DM Sans"/>
                  <a:ea typeface="DM Sans"/>
                  <a:cs typeface="DM Sans"/>
                  <a:sym typeface="DM Sans"/>
                </a:rPr>
                <a:t>Simplistic mixture in flavouring due to cost-benefit analysis?</a:t>
              </a:r>
            </a:p>
            <a:p>
              <a:pPr algn="l">
                <a:lnSpc>
                  <a:spcPts val="3079"/>
                </a:lnSpc>
              </a:pPr>
              <a:endParaRPr lang="en-US" sz="2199" spc="54">
                <a:solidFill>
                  <a:srgbClr val="000000"/>
                </a:solidFill>
                <a:latin typeface="DM Sans"/>
                <a:ea typeface="DM Sans"/>
                <a:cs typeface="DM Sans"/>
                <a:sym typeface="DM Sans"/>
              </a:endParaRPr>
            </a:p>
            <a:p>
              <a:pPr algn="l">
                <a:lnSpc>
                  <a:spcPts val="3079"/>
                </a:lnSpc>
                <a:spcBef>
                  <a:spcPct val="0"/>
                </a:spcBef>
              </a:pPr>
              <a:endParaRPr lang="en-US" sz="2199" spc="54">
                <a:solidFill>
                  <a:srgbClr val="000000"/>
                </a:solidFill>
                <a:latin typeface="DM Sans"/>
                <a:ea typeface="DM Sans"/>
                <a:cs typeface="DM Sans"/>
                <a:sym typeface="DM Sans"/>
              </a:endParaRPr>
            </a:p>
          </p:txBody>
        </p:sp>
        <p:sp>
          <p:nvSpPr>
            <p:cNvPr id="18" name="Freeform 18"/>
            <p:cNvSpPr/>
            <p:nvPr/>
          </p:nvSpPr>
          <p:spPr>
            <a:xfrm>
              <a:off x="0" y="0"/>
              <a:ext cx="632749" cy="725214"/>
            </a:xfrm>
            <a:custGeom>
              <a:avLst/>
              <a:gdLst/>
              <a:ahLst/>
              <a:cxnLst/>
              <a:rect l="l" t="t" r="r" b="b"/>
              <a:pathLst>
                <a:path w="632749" h="725214">
                  <a:moveTo>
                    <a:pt x="0" y="0"/>
                  </a:moveTo>
                  <a:lnTo>
                    <a:pt x="632749" y="0"/>
                  </a:lnTo>
                  <a:lnTo>
                    <a:pt x="632749" y="725214"/>
                  </a:lnTo>
                  <a:lnTo>
                    <a:pt x="0" y="725214"/>
                  </a:lnTo>
                  <a:lnTo>
                    <a:pt x="0" y="0"/>
                  </a:lnTo>
                  <a:close/>
                </a:path>
              </a:pathLst>
            </a:custGeom>
            <a:blipFill>
              <a:blip r:embed="rId3"/>
              <a:stretch>
                <a:fillRect/>
              </a:stretch>
            </a:blipFill>
          </p:spPr>
          <p:txBody>
            <a:bodyPr/>
            <a:lstStyle/>
            <a:p>
              <a:endParaRPr lang="en-US"/>
            </a:p>
          </p:txBody>
        </p:sp>
        <p:sp>
          <p:nvSpPr>
            <p:cNvPr id="19" name="Freeform 19"/>
            <p:cNvSpPr/>
            <p:nvPr/>
          </p:nvSpPr>
          <p:spPr>
            <a:xfrm>
              <a:off x="0" y="2614443"/>
              <a:ext cx="632749" cy="725214"/>
            </a:xfrm>
            <a:custGeom>
              <a:avLst/>
              <a:gdLst/>
              <a:ahLst/>
              <a:cxnLst/>
              <a:rect l="l" t="t" r="r" b="b"/>
              <a:pathLst>
                <a:path w="632749" h="725214">
                  <a:moveTo>
                    <a:pt x="0" y="0"/>
                  </a:moveTo>
                  <a:lnTo>
                    <a:pt x="632749" y="0"/>
                  </a:lnTo>
                  <a:lnTo>
                    <a:pt x="632749" y="725213"/>
                  </a:lnTo>
                  <a:lnTo>
                    <a:pt x="0" y="725213"/>
                  </a:lnTo>
                  <a:lnTo>
                    <a:pt x="0" y="0"/>
                  </a:lnTo>
                  <a:close/>
                </a:path>
              </a:pathLst>
            </a:custGeom>
            <a:blipFill>
              <a:blip r:embed="rId3"/>
              <a:stretch>
                <a:fillRect/>
              </a:stretch>
            </a:blipFill>
          </p:spPr>
          <p:txBody>
            <a:bodyPr/>
            <a:lstStyle/>
            <a:p>
              <a:endParaRPr lang="en-US"/>
            </a:p>
          </p:txBody>
        </p:sp>
      </p:grpSp>
      <p:grpSp>
        <p:nvGrpSpPr>
          <p:cNvPr id="20" name="Group 20"/>
          <p:cNvGrpSpPr/>
          <p:nvPr/>
        </p:nvGrpSpPr>
        <p:grpSpPr>
          <a:xfrm>
            <a:off x="12718184" y="4132222"/>
            <a:ext cx="3701377" cy="2095224"/>
            <a:chOff x="0" y="0"/>
            <a:chExt cx="4935169" cy="2793632"/>
          </a:xfrm>
        </p:grpSpPr>
        <p:sp>
          <p:nvSpPr>
            <p:cNvPr id="21" name="TextBox 21"/>
            <p:cNvSpPr txBox="1"/>
            <p:nvPr/>
          </p:nvSpPr>
          <p:spPr>
            <a:xfrm>
              <a:off x="0" y="-93587"/>
              <a:ext cx="4935169" cy="2887219"/>
            </a:xfrm>
            <a:prstGeom prst="rect">
              <a:avLst/>
            </a:prstGeom>
          </p:spPr>
          <p:txBody>
            <a:bodyPr lIns="0" tIns="0" rIns="0" bIns="0" rtlCol="0" anchor="t">
              <a:spAutoFit/>
            </a:bodyPr>
            <a:lstStyle/>
            <a:p>
              <a:pPr marL="582928" lvl="1" indent="-291464" algn="l">
                <a:lnSpc>
                  <a:spcPts val="6101"/>
                </a:lnSpc>
                <a:buFont typeface="Arial"/>
                <a:buChar char="•"/>
              </a:pPr>
              <a:r>
                <a:rPr lang="en-US" sz="2699" b="1" spc="67">
                  <a:solidFill>
                    <a:srgbClr val="000000"/>
                  </a:solidFill>
                  <a:latin typeface="Barlow Ultra-Bold"/>
                  <a:ea typeface="Barlow Ultra-Bold"/>
                  <a:cs typeface="Barlow Ultra-Bold"/>
                  <a:sym typeface="Barlow Ultra-Bold"/>
                </a:rPr>
                <a:t>THE GROS MICHEL</a:t>
              </a:r>
            </a:p>
            <a:p>
              <a:pPr marL="582928" lvl="1" indent="-291464" algn="l">
                <a:lnSpc>
                  <a:spcPts val="6101"/>
                </a:lnSpc>
                <a:buFont typeface="Arial"/>
                <a:buChar char="•"/>
              </a:pPr>
              <a:r>
                <a:rPr lang="en-US" sz="2699" b="1" spc="67">
                  <a:solidFill>
                    <a:srgbClr val="000000"/>
                  </a:solidFill>
                  <a:latin typeface="Barlow Ultra-Bold"/>
                  <a:ea typeface="Barlow Ultra-Bold"/>
                  <a:cs typeface="Barlow Ultra-Bold"/>
                  <a:sym typeface="Barlow Ultra-Bold"/>
                </a:rPr>
                <a:t>PRECISION</a:t>
              </a:r>
            </a:p>
            <a:p>
              <a:pPr marL="582928" lvl="1" indent="-291464" algn="l">
                <a:lnSpc>
                  <a:spcPts val="6101"/>
                </a:lnSpc>
                <a:buFont typeface="Arial"/>
                <a:buChar char="•"/>
              </a:pPr>
              <a:r>
                <a:rPr lang="en-US" sz="2699" b="1" spc="67">
                  <a:solidFill>
                    <a:srgbClr val="000000"/>
                  </a:solidFill>
                  <a:latin typeface="Barlow Ultra-Bold"/>
                  <a:ea typeface="Barlow Ultra-Bold"/>
                  <a:cs typeface="Barlow Ultra-Bold"/>
                  <a:sym typeface="Barlow Ultra-Bold"/>
                </a:rPr>
                <a:t>EXTRACTIONS</a:t>
              </a:r>
            </a:p>
          </p:txBody>
        </p:sp>
        <p:sp>
          <p:nvSpPr>
            <p:cNvPr id="22" name="Freeform 22"/>
            <p:cNvSpPr/>
            <p:nvPr/>
          </p:nvSpPr>
          <p:spPr>
            <a:xfrm>
              <a:off x="0" y="0"/>
              <a:ext cx="701126" cy="803583"/>
            </a:xfrm>
            <a:custGeom>
              <a:avLst/>
              <a:gdLst/>
              <a:ahLst/>
              <a:cxnLst/>
              <a:rect l="l" t="t" r="r" b="b"/>
              <a:pathLst>
                <a:path w="701126" h="803583">
                  <a:moveTo>
                    <a:pt x="0" y="0"/>
                  </a:moveTo>
                  <a:lnTo>
                    <a:pt x="701126" y="0"/>
                  </a:lnTo>
                  <a:lnTo>
                    <a:pt x="701126" y="803583"/>
                  </a:lnTo>
                  <a:lnTo>
                    <a:pt x="0" y="803583"/>
                  </a:lnTo>
                  <a:lnTo>
                    <a:pt x="0" y="0"/>
                  </a:lnTo>
                  <a:close/>
                </a:path>
              </a:pathLst>
            </a:custGeom>
            <a:blipFill>
              <a:blip r:embed="rId3"/>
              <a:stretch>
                <a:fillRect/>
              </a:stretch>
            </a:blipFill>
          </p:spPr>
          <p:txBody>
            <a:bodyPr/>
            <a:lstStyle/>
            <a:p>
              <a:endParaRPr lang="en-US"/>
            </a:p>
          </p:txBody>
        </p:sp>
        <p:sp>
          <p:nvSpPr>
            <p:cNvPr id="23" name="Freeform 23"/>
            <p:cNvSpPr/>
            <p:nvPr/>
          </p:nvSpPr>
          <p:spPr>
            <a:xfrm>
              <a:off x="0" y="995025"/>
              <a:ext cx="701126" cy="803583"/>
            </a:xfrm>
            <a:custGeom>
              <a:avLst/>
              <a:gdLst/>
              <a:ahLst/>
              <a:cxnLst/>
              <a:rect l="l" t="t" r="r" b="b"/>
              <a:pathLst>
                <a:path w="701126" h="803583">
                  <a:moveTo>
                    <a:pt x="0" y="0"/>
                  </a:moveTo>
                  <a:lnTo>
                    <a:pt x="701126" y="0"/>
                  </a:lnTo>
                  <a:lnTo>
                    <a:pt x="701126" y="803582"/>
                  </a:lnTo>
                  <a:lnTo>
                    <a:pt x="0" y="803582"/>
                  </a:lnTo>
                  <a:lnTo>
                    <a:pt x="0" y="0"/>
                  </a:lnTo>
                  <a:close/>
                </a:path>
              </a:pathLst>
            </a:custGeom>
            <a:blipFill>
              <a:blip r:embed="rId3"/>
              <a:stretch>
                <a:fillRect/>
              </a:stretch>
            </a:blipFill>
          </p:spPr>
          <p:txBody>
            <a:bodyPr/>
            <a:lstStyle/>
            <a:p>
              <a:endParaRPr lang="en-US"/>
            </a:p>
          </p:txBody>
        </p:sp>
        <p:sp>
          <p:nvSpPr>
            <p:cNvPr id="24" name="Freeform 24"/>
            <p:cNvSpPr/>
            <p:nvPr/>
          </p:nvSpPr>
          <p:spPr>
            <a:xfrm>
              <a:off x="0" y="1990050"/>
              <a:ext cx="701126" cy="803583"/>
            </a:xfrm>
            <a:custGeom>
              <a:avLst/>
              <a:gdLst/>
              <a:ahLst/>
              <a:cxnLst/>
              <a:rect l="l" t="t" r="r" b="b"/>
              <a:pathLst>
                <a:path w="701126" h="803583">
                  <a:moveTo>
                    <a:pt x="0" y="0"/>
                  </a:moveTo>
                  <a:lnTo>
                    <a:pt x="701126" y="0"/>
                  </a:lnTo>
                  <a:lnTo>
                    <a:pt x="701126" y="803582"/>
                  </a:lnTo>
                  <a:lnTo>
                    <a:pt x="0" y="803582"/>
                  </a:lnTo>
                  <a:lnTo>
                    <a:pt x="0" y="0"/>
                  </a:lnTo>
                  <a:close/>
                </a:path>
              </a:pathLst>
            </a:custGeom>
            <a:blipFill>
              <a:blip r:embed="rId3"/>
              <a:stretch>
                <a:fillRect/>
              </a:stretch>
            </a:blipFill>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sp>
        <p:nvSpPr>
          <p:cNvPr id="2" name="Freeform 2"/>
          <p:cNvSpPr/>
          <p:nvPr/>
        </p:nvSpPr>
        <p:spPr>
          <a:xfrm>
            <a:off x="13392397" y="7332096"/>
            <a:ext cx="3866903" cy="1420495"/>
          </a:xfrm>
          <a:custGeom>
            <a:avLst/>
            <a:gdLst/>
            <a:ahLst/>
            <a:cxnLst/>
            <a:rect l="l" t="t" r="r" b="b"/>
            <a:pathLst>
              <a:path w="3866903" h="1420495">
                <a:moveTo>
                  <a:pt x="0" y="0"/>
                </a:moveTo>
                <a:lnTo>
                  <a:pt x="3866903" y="0"/>
                </a:lnTo>
                <a:lnTo>
                  <a:pt x="3866903" y="1420495"/>
                </a:lnTo>
                <a:lnTo>
                  <a:pt x="0" y="1420495"/>
                </a:lnTo>
                <a:lnTo>
                  <a:pt x="0" y="0"/>
                </a:lnTo>
                <a:close/>
              </a:path>
            </a:pathLst>
          </a:custGeom>
          <a:blipFill>
            <a:blip r:embed="rId2"/>
            <a:stretch>
              <a:fillRect l="-11405" t="-35203" r="-10146" b="-39676"/>
            </a:stretch>
          </a:blipFill>
        </p:spPr>
        <p:txBody>
          <a:bodyPr/>
          <a:lstStyle/>
          <a:p>
            <a:endParaRPr lang="en-US"/>
          </a:p>
        </p:txBody>
      </p:sp>
      <p:sp>
        <p:nvSpPr>
          <p:cNvPr id="3" name="TextBox 3"/>
          <p:cNvSpPr txBox="1"/>
          <p:nvPr/>
        </p:nvSpPr>
        <p:spPr>
          <a:xfrm>
            <a:off x="1028700" y="2937261"/>
            <a:ext cx="14712707" cy="467995"/>
          </a:xfrm>
          <a:prstGeom prst="rect">
            <a:avLst/>
          </a:prstGeom>
        </p:spPr>
        <p:txBody>
          <a:bodyPr lIns="0" tIns="0" rIns="0" bIns="0" rtlCol="0" anchor="t">
            <a:spAutoFit/>
          </a:bodyPr>
          <a:lstStyle/>
          <a:p>
            <a:pPr algn="l">
              <a:lnSpc>
                <a:spcPts val="3679"/>
              </a:lnSpc>
              <a:spcBef>
                <a:spcPct val="0"/>
              </a:spcBef>
            </a:pPr>
            <a:r>
              <a:rPr lang="en-US" sz="3200" b="1">
                <a:solidFill>
                  <a:srgbClr val="000000"/>
                </a:solidFill>
                <a:latin typeface="Barlow Medium"/>
                <a:ea typeface="Barlow Medium"/>
                <a:cs typeface="Barlow Medium"/>
                <a:sym typeface="Barlow Medium"/>
              </a:rPr>
              <a:t>Thanks to Jess, Ann, and Kingsley for all the unwavering support on this project</a:t>
            </a:r>
          </a:p>
        </p:txBody>
      </p:sp>
      <p:sp>
        <p:nvSpPr>
          <p:cNvPr id="4" name="TextBox 4"/>
          <p:cNvSpPr txBox="1"/>
          <p:nvPr/>
        </p:nvSpPr>
        <p:spPr>
          <a:xfrm>
            <a:off x="14737405" y="837190"/>
            <a:ext cx="2521895" cy="298863"/>
          </a:xfrm>
          <a:prstGeom prst="rect">
            <a:avLst/>
          </a:prstGeom>
        </p:spPr>
        <p:txBody>
          <a:bodyPr lIns="0" tIns="0" rIns="0" bIns="0" rtlCol="0" anchor="t">
            <a:spAutoFit/>
          </a:bodyPr>
          <a:lstStyle/>
          <a:p>
            <a:pPr algn="r">
              <a:lnSpc>
                <a:spcPts val="2520"/>
              </a:lnSpc>
            </a:pPr>
            <a:r>
              <a:rPr lang="en-US" sz="1800" b="1" spc="44">
                <a:solidFill>
                  <a:srgbClr val="000000"/>
                </a:solidFill>
                <a:latin typeface="DM Sans Bold"/>
                <a:ea typeface="DM Sans Bold"/>
                <a:cs typeface="DM Sans Bold"/>
                <a:sym typeface="DM Sans Bold"/>
              </a:rPr>
              <a:t>11</a:t>
            </a:r>
          </a:p>
        </p:txBody>
      </p:sp>
      <p:sp>
        <p:nvSpPr>
          <p:cNvPr id="5" name="TextBox 5"/>
          <p:cNvSpPr txBox="1"/>
          <p:nvPr/>
        </p:nvSpPr>
        <p:spPr>
          <a:xfrm>
            <a:off x="1028700" y="4252981"/>
            <a:ext cx="16040100" cy="948978"/>
          </a:xfrm>
          <a:prstGeom prst="rect">
            <a:avLst/>
          </a:prstGeom>
        </p:spPr>
        <p:txBody>
          <a:bodyPr wrap="square" lIns="0" tIns="0" rIns="0" bIns="0" rtlCol="0" anchor="t">
            <a:spAutoFit/>
          </a:bodyPr>
          <a:lstStyle/>
          <a:p>
            <a:pPr algn="l">
              <a:lnSpc>
                <a:spcPts val="3679"/>
              </a:lnSpc>
              <a:spcBef>
                <a:spcPct val="0"/>
              </a:spcBef>
            </a:pPr>
            <a:r>
              <a:rPr lang="en-US" sz="3200" b="1" dirty="0">
                <a:solidFill>
                  <a:srgbClr val="000000"/>
                </a:solidFill>
                <a:latin typeface="Barlow Medium"/>
                <a:ea typeface="Barlow Medium"/>
                <a:cs typeface="Barlow Medium"/>
                <a:sym typeface="Barlow Medium"/>
              </a:rPr>
              <a:t>Thanks to Trent Hammer and Michelle </a:t>
            </a:r>
            <a:r>
              <a:rPr lang="en-US" sz="3200" b="1" dirty="0" err="1">
                <a:solidFill>
                  <a:srgbClr val="000000"/>
                </a:solidFill>
                <a:latin typeface="Barlow Medium"/>
                <a:ea typeface="Barlow Medium"/>
                <a:cs typeface="Barlow Medium"/>
                <a:sym typeface="Barlow Medium"/>
              </a:rPr>
              <a:t>Boham</a:t>
            </a:r>
            <a:r>
              <a:rPr lang="en-US" sz="3200" b="1" dirty="0">
                <a:solidFill>
                  <a:srgbClr val="000000"/>
                </a:solidFill>
                <a:latin typeface="Barlow Medium"/>
                <a:ea typeface="Barlow Medium"/>
                <a:cs typeface="Barlow Medium"/>
                <a:sym typeface="Barlow Medium"/>
              </a:rPr>
              <a:t> for all the help troubleshooting the GC-MS  and the guidance on instrument operation</a:t>
            </a:r>
          </a:p>
        </p:txBody>
      </p:sp>
      <p:sp>
        <p:nvSpPr>
          <p:cNvPr id="6" name="TextBox 6"/>
          <p:cNvSpPr txBox="1"/>
          <p:nvPr/>
        </p:nvSpPr>
        <p:spPr>
          <a:xfrm>
            <a:off x="1028700" y="894340"/>
            <a:ext cx="9762186" cy="1196386"/>
          </a:xfrm>
          <a:prstGeom prst="rect">
            <a:avLst/>
          </a:prstGeom>
        </p:spPr>
        <p:txBody>
          <a:bodyPr lIns="0" tIns="0" rIns="0" bIns="0" rtlCol="0" anchor="t">
            <a:spAutoFit/>
          </a:bodyPr>
          <a:lstStyle/>
          <a:p>
            <a:pPr marL="0" lvl="0" indent="0" algn="l">
              <a:lnSpc>
                <a:spcPts val="9200"/>
              </a:lnSpc>
              <a:spcBef>
                <a:spcPct val="0"/>
              </a:spcBef>
            </a:pPr>
            <a:r>
              <a:rPr lang="en-US" sz="8000" b="1" u="sng">
                <a:solidFill>
                  <a:srgbClr val="000000"/>
                </a:solidFill>
                <a:latin typeface="Barlow Ultra-Bold"/>
                <a:ea typeface="Barlow Ultra-Bold"/>
                <a:cs typeface="Barlow Ultra-Bold"/>
                <a:sym typeface="Barlow Ultra-Bold"/>
              </a:rPr>
              <a:t>Acknowledgements</a:t>
            </a:r>
          </a:p>
        </p:txBody>
      </p:sp>
      <p:sp>
        <p:nvSpPr>
          <p:cNvPr id="7" name="TextBox 7"/>
          <p:cNvSpPr txBox="1"/>
          <p:nvPr/>
        </p:nvSpPr>
        <p:spPr>
          <a:xfrm>
            <a:off x="1028700" y="6035426"/>
            <a:ext cx="14361220" cy="467995"/>
          </a:xfrm>
          <a:prstGeom prst="rect">
            <a:avLst/>
          </a:prstGeom>
        </p:spPr>
        <p:txBody>
          <a:bodyPr lIns="0" tIns="0" rIns="0" bIns="0" rtlCol="0" anchor="t">
            <a:spAutoFit/>
          </a:bodyPr>
          <a:lstStyle/>
          <a:p>
            <a:pPr algn="l">
              <a:lnSpc>
                <a:spcPts val="3679"/>
              </a:lnSpc>
              <a:spcBef>
                <a:spcPct val="0"/>
              </a:spcBef>
            </a:pPr>
            <a:r>
              <a:rPr lang="en-US" sz="3200" b="1">
                <a:solidFill>
                  <a:srgbClr val="000000"/>
                </a:solidFill>
                <a:latin typeface="Barlow Medium"/>
                <a:ea typeface="Barlow Medium"/>
                <a:cs typeface="Barlow Medium"/>
                <a:sym typeface="Barlow Medium"/>
              </a:rPr>
              <a:t>Thanks to Jessica Whitehouse for helping with the GC-MS</a:t>
            </a:r>
          </a:p>
        </p:txBody>
      </p:sp>
      <p:sp>
        <p:nvSpPr>
          <p:cNvPr id="8" name="TextBox 8"/>
          <p:cNvSpPr txBox="1"/>
          <p:nvPr/>
        </p:nvSpPr>
        <p:spPr>
          <a:xfrm>
            <a:off x="1028700" y="7351146"/>
            <a:ext cx="12625749" cy="1401445"/>
          </a:xfrm>
          <a:prstGeom prst="rect">
            <a:avLst/>
          </a:prstGeom>
        </p:spPr>
        <p:txBody>
          <a:bodyPr lIns="0" tIns="0" rIns="0" bIns="0" rtlCol="0" anchor="t">
            <a:spAutoFit/>
          </a:bodyPr>
          <a:lstStyle/>
          <a:p>
            <a:pPr algn="l">
              <a:lnSpc>
                <a:spcPts val="3679"/>
              </a:lnSpc>
              <a:spcBef>
                <a:spcPct val="0"/>
              </a:spcBef>
            </a:pPr>
            <a:r>
              <a:rPr lang="en-US" sz="3200" b="1">
                <a:solidFill>
                  <a:srgbClr val="000000"/>
                </a:solidFill>
                <a:latin typeface="Barlow Medium"/>
                <a:ea typeface="Barlow Medium"/>
                <a:cs typeface="Barlow Medium"/>
                <a:sym typeface="Barlow Medium"/>
              </a:rPr>
              <a:t>Thanks to Thompson Rivers University’s Undergraduate Research Experience Award Program for funding the project and allowing us to purchase an irresponsible amount of rare bananas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88764" y="4103073"/>
            <a:ext cx="9910473" cy="1924139"/>
            <a:chOff x="0" y="0"/>
            <a:chExt cx="13213964" cy="2565518"/>
          </a:xfrm>
        </p:grpSpPr>
        <p:sp>
          <p:nvSpPr>
            <p:cNvPr id="3" name="TextBox 3"/>
            <p:cNvSpPr txBox="1"/>
            <p:nvPr/>
          </p:nvSpPr>
          <p:spPr>
            <a:xfrm>
              <a:off x="0" y="19050"/>
              <a:ext cx="13213964" cy="1601531"/>
            </a:xfrm>
            <a:prstGeom prst="rect">
              <a:avLst/>
            </a:prstGeom>
          </p:spPr>
          <p:txBody>
            <a:bodyPr lIns="0" tIns="0" rIns="0" bIns="0" rtlCol="0" anchor="t">
              <a:spAutoFit/>
            </a:bodyPr>
            <a:lstStyle/>
            <a:p>
              <a:pPr marL="0" lvl="0" indent="0" algn="ctr">
                <a:lnSpc>
                  <a:spcPts val="9200"/>
                </a:lnSpc>
                <a:spcBef>
                  <a:spcPct val="0"/>
                </a:spcBef>
              </a:pPr>
              <a:r>
                <a:rPr lang="en-US" sz="8000" b="1" u="sng">
                  <a:solidFill>
                    <a:srgbClr val="000000"/>
                  </a:solidFill>
                  <a:latin typeface="Barlow Ultra-Bold"/>
                  <a:ea typeface="Barlow Ultra-Bold"/>
                  <a:cs typeface="Barlow Ultra-Bold"/>
                  <a:sym typeface="Barlow Ultra-Bold"/>
                </a:rPr>
                <a:t>Thank you</a:t>
              </a:r>
            </a:p>
          </p:txBody>
        </p:sp>
        <p:sp>
          <p:nvSpPr>
            <p:cNvPr id="4" name="TextBox 4"/>
            <p:cNvSpPr txBox="1"/>
            <p:nvPr/>
          </p:nvSpPr>
          <p:spPr>
            <a:xfrm>
              <a:off x="0" y="1935175"/>
              <a:ext cx="13213964" cy="630343"/>
            </a:xfrm>
            <a:prstGeom prst="rect">
              <a:avLst/>
            </a:prstGeom>
          </p:spPr>
          <p:txBody>
            <a:bodyPr lIns="0" tIns="0" rIns="0" bIns="0" rtlCol="0" anchor="t">
              <a:spAutoFit/>
            </a:bodyPr>
            <a:lstStyle/>
            <a:p>
              <a:pPr marL="0" lvl="0" indent="0" algn="ctr">
                <a:lnSpc>
                  <a:spcPts val="3679"/>
                </a:lnSpc>
                <a:spcBef>
                  <a:spcPct val="0"/>
                </a:spcBef>
              </a:pPr>
              <a:r>
                <a:rPr lang="en-US" sz="3200" b="1">
                  <a:solidFill>
                    <a:srgbClr val="000000"/>
                  </a:solidFill>
                  <a:latin typeface="Barlow Medium"/>
                  <a:ea typeface="Barlow Medium"/>
                  <a:cs typeface="Barlow Medium"/>
                  <a:sym typeface="Barlow Medium"/>
                </a:rPr>
                <a:t>Any Questions?</a:t>
              </a:r>
            </a:p>
          </p:txBody>
        </p:sp>
      </p:grpSp>
      <p:sp>
        <p:nvSpPr>
          <p:cNvPr id="5" name="Freeform 5"/>
          <p:cNvSpPr/>
          <p:nvPr/>
        </p:nvSpPr>
        <p:spPr>
          <a:xfrm>
            <a:off x="14036601" y="190806"/>
            <a:ext cx="3923503" cy="2074552"/>
          </a:xfrm>
          <a:custGeom>
            <a:avLst/>
            <a:gdLst/>
            <a:ahLst/>
            <a:cxnLst/>
            <a:rect l="l" t="t" r="r" b="b"/>
            <a:pathLst>
              <a:path w="3923503" h="2074552">
                <a:moveTo>
                  <a:pt x="0" y="0"/>
                </a:moveTo>
                <a:lnTo>
                  <a:pt x="3923503" y="0"/>
                </a:lnTo>
                <a:lnTo>
                  <a:pt x="3923503" y="2074552"/>
                </a:lnTo>
                <a:lnTo>
                  <a:pt x="0" y="207455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9474911"/>
            <a:ext cx="2521895" cy="238201"/>
          </a:xfrm>
          <a:prstGeom prst="rect">
            <a:avLst/>
          </a:prstGeom>
        </p:spPr>
        <p:txBody>
          <a:bodyPr lIns="0" tIns="0" rIns="0" bIns="0" rtlCol="0" anchor="t">
            <a:spAutoFit/>
          </a:bodyPr>
          <a:lstStyle/>
          <a:p>
            <a:pPr algn="l">
              <a:lnSpc>
                <a:spcPts val="1959"/>
              </a:lnSpc>
            </a:pPr>
            <a:r>
              <a:rPr lang="en-US" sz="1400" spc="35">
                <a:solidFill>
                  <a:srgbClr val="000000"/>
                </a:solidFill>
                <a:latin typeface="DM Sans"/>
                <a:ea typeface="DM Sans"/>
                <a:cs typeface="DM Sans"/>
                <a:sym typeface="DM Sans"/>
              </a:rPr>
              <a:t>CHBI4990 Honours</a:t>
            </a:r>
          </a:p>
        </p:txBody>
      </p:sp>
      <p:sp>
        <p:nvSpPr>
          <p:cNvPr id="7" name="TextBox 7"/>
          <p:cNvSpPr txBox="1"/>
          <p:nvPr/>
        </p:nvSpPr>
        <p:spPr>
          <a:xfrm>
            <a:off x="8310099" y="9474911"/>
            <a:ext cx="2055086" cy="238201"/>
          </a:xfrm>
          <a:prstGeom prst="rect">
            <a:avLst/>
          </a:prstGeom>
        </p:spPr>
        <p:txBody>
          <a:bodyPr lIns="0" tIns="0" rIns="0" bIns="0" rtlCol="0" anchor="t">
            <a:spAutoFit/>
          </a:bodyPr>
          <a:lstStyle/>
          <a:p>
            <a:pPr algn="ctr">
              <a:lnSpc>
                <a:spcPts val="1959"/>
              </a:lnSpc>
            </a:pPr>
            <a:r>
              <a:rPr lang="en-US" sz="1400" spc="35">
                <a:solidFill>
                  <a:srgbClr val="000000"/>
                </a:solidFill>
                <a:latin typeface="DM Sans"/>
                <a:ea typeface="DM Sans"/>
                <a:cs typeface="DM Sans"/>
                <a:sym typeface="DM Sans"/>
              </a:rPr>
              <a:t>Honours Update</a:t>
            </a:r>
          </a:p>
        </p:txBody>
      </p:sp>
      <p:sp>
        <p:nvSpPr>
          <p:cNvPr id="8" name="TextBox 8"/>
          <p:cNvSpPr txBox="1"/>
          <p:nvPr/>
        </p:nvSpPr>
        <p:spPr>
          <a:xfrm>
            <a:off x="14737405" y="9474911"/>
            <a:ext cx="2521895" cy="238201"/>
          </a:xfrm>
          <a:prstGeom prst="rect">
            <a:avLst/>
          </a:prstGeom>
        </p:spPr>
        <p:txBody>
          <a:bodyPr lIns="0" tIns="0" rIns="0" bIns="0" rtlCol="0" anchor="t">
            <a:spAutoFit/>
          </a:bodyPr>
          <a:lstStyle/>
          <a:p>
            <a:pPr algn="r">
              <a:lnSpc>
                <a:spcPts val="1959"/>
              </a:lnSpc>
            </a:pPr>
            <a:r>
              <a:rPr lang="en-US" sz="1400" spc="35">
                <a:solidFill>
                  <a:srgbClr val="000000"/>
                </a:solidFill>
                <a:latin typeface="DM Sans"/>
                <a:ea typeface="DM Sans"/>
                <a:cs typeface="DM Sans"/>
                <a:sym typeface="DM Sans"/>
              </a:rPr>
              <a:t>February 6,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82049"/>
            <a:ext cx="5975621" cy="8033421"/>
            <a:chOff x="0" y="0"/>
            <a:chExt cx="7967494" cy="10711228"/>
          </a:xfrm>
        </p:grpSpPr>
        <p:pic>
          <p:nvPicPr>
            <p:cNvPr id="3" name="Picture 3"/>
            <p:cNvPicPr>
              <a:picLocks noChangeAspect="1"/>
            </p:cNvPicPr>
            <p:nvPr/>
          </p:nvPicPr>
          <p:blipFill>
            <a:blip r:embed="rId3"/>
            <a:srcRect t="5047" b="5047"/>
            <a:stretch>
              <a:fillRect/>
            </a:stretch>
          </p:blipFill>
          <p:spPr>
            <a:xfrm>
              <a:off x="0" y="0"/>
              <a:ext cx="7967494" cy="10711228"/>
            </a:xfrm>
            <a:prstGeom prst="rect">
              <a:avLst/>
            </a:prstGeom>
          </p:spPr>
        </p:pic>
      </p:grpSp>
      <p:sp>
        <p:nvSpPr>
          <p:cNvPr id="4" name="TextBox 4"/>
          <p:cNvSpPr txBox="1"/>
          <p:nvPr/>
        </p:nvSpPr>
        <p:spPr>
          <a:xfrm>
            <a:off x="1028700" y="431153"/>
            <a:ext cx="5975621" cy="1193800"/>
          </a:xfrm>
          <a:prstGeom prst="rect">
            <a:avLst/>
          </a:prstGeom>
        </p:spPr>
        <p:txBody>
          <a:bodyPr lIns="0" tIns="0" rIns="0" bIns="0" rtlCol="0" anchor="t">
            <a:spAutoFit/>
          </a:bodyPr>
          <a:lstStyle/>
          <a:p>
            <a:pPr marL="0" lvl="0" indent="0" algn="l">
              <a:lnSpc>
                <a:spcPts val="9200"/>
              </a:lnSpc>
              <a:spcBef>
                <a:spcPct val="0"/>
              </a:spcBef>
            </a:pPr>
            <a:r>
              <a:rPr lang="en-US" sz="8000" b="1" u="sng">
                <a:solidFill>
                  <a:srgbClr val="000000"/>
                </a:solidFill>
                <a:latin typeface="Barlow Ultra-Bold"/>
                <a:ea typeface="Barlow Ultra-Bold"/>
                <a:cs typeface="Barlow Ultra-Bold"/>
                <a:sym typeface="Barlow Ultra-Bold"/>
              </a:rPr>
              <a:t>Background</a:t>
            </a:r>
          </a:p>
        </p:txBody>
      </p:sp>
      <p:sp>
        <p:nvSpPr>
          <p:cNvPr id="5" name="TextBox 5"/>
          <p:cNvSpPr txBox="1"/>
          <p:nvPr/>
        </p:nvSpPr>
        <p:spPr>
          <a:xfrm>
            <a:off x="9144000" y="1560863"/>
            <a:ext cx="7244416" cy="8131811"/>
          </a:xfrm>
          <a:prstGeom prst="rect">
            <a:avLst/>
          </a:prstGeom>
        </p:spPr>
        <p:txBody>
          <a:bodyPr lIns="0" tIns="0" rIns="0" bIns="0" rtlCol="0" anchor="t">
            <a:spAutoFit/>
          </a:bodyPr>
          <a:lstStyle/>
          <a:p>
            <a:pPr marL="0" lvl="0" indent="0" algn="l">
              <a:lnSpc>
                <a:spcPts val="4339"/>
              </a:lnSpc>
              <a:spcBef>
                <a:spcPct val="0"/>
              </a:spcBef>
            </a:pPr>
            <a:r>
              <a:rPr lang="en-US" sz="3099" u="none" spc="77" dirty="0">
                <a:solidFill>
                  <a:srgbClr val="000000"/>
                </a:solidFill>
                <a:latin typeface="DM Sans"/>
                <a:ea typeface="DM Sans"/>
                <a:cs typeface="DM Sans"/>
                <a:sym typeface="DM Sans"/>
              </a:rPr>
              <a:t>1860s - Banana </a:t>
            </a:r>
            <a:r>
              <a:rPr lang="en-US" sz="3099" u="none" spc="77" dirty="0" err="1">
                <a:solidFill>
                  <a:srgbClr val="000000"/>
                </a:solidFill>
                <a:latin typeface="DM Sans"/>
                <a:ea typeface="DM Sans"/>
                <a:cs typeface="DM Sans"/>
                <a:sym typeface="DM Sans"/>
              </a:rPr>
              <a:t>flavouring</a:t>
            </a:r>
            <a:r>
              <a:rPr lang="en-US" sz="3099" u="none" spc="77" dirty="0">
                <a:solidFill>
                  <a:srgbClr val="000000"/>
                </a:solidFill>
                <a:latin typeface="DM Sans"/>
                <a:ea typeface="DM Sans"/>
                <a:cs typeface="DM Sans"/>
                <a:sym typeface="DM Sans"/>
              </a:rPr>
              <a:t> was first synthesized </a:t>
            </a:r>
          </a:p>
          <a:p>
            <a:pPr marL="0" lvl="0" indent="0" algn="l">
              <a:lnSpc>
                <a:spcPts val="4339"/>
              </a:lnSpc>
              <a:spcBef>
                <a:spcPct val="0"/>
              </a:spcBef>
            </a:pPr>
            <a:endParaRPr lang="en-US" sz="3099" u="none" spc="77" dirty="0">
              <a:solidFill>
                <a:srgbClr val="000000"/>
              </a:solidFill>
              <a:latin typeface="DM Sans"/>
              <a:ea typeface="DM Sans"/>
              <a:cs typeface="DM Sans"/>
              <a:sym typeface="DM Sans"/>
            </a:endParaRPr>
          </a:p>
          <a:p>
            <a:pPr marL="0" lvl="0" indent="0" algn="l">
              <a:lnSpc>
                <a:spcPts val="4339"/>
              </a:lnSpc>
              <a:spcBef>
                <a:spcPct val="0"/>
              </a:spcBef>
            </a:pPr>
            <a:r>
              <a:rPr lang="en-US" sz="3099" u="none" spc="77" dirty="0">
                <a:solidFill>
                  <a:srgbClr val="000000"/>
                </a:solidFill>
                <a:latin typeface="DM Sans"/>
                <a:ea typeface="DM Sans"/>
                <a:cs typeface="DM Sans"/>
                <a:sym typeface="DM Sans"/>
              </a:rPr>
              <a:t>1876 - Bananas became popular at the Philadelphia Centennial</a:t>
            </a:r>
          </a:p>
          <a:p>
            <a:pPr marL="0" lvl="0" indent="0" algn="l">
              <a:lnSpc>
                <a:spcPts val="4339"/>
              </a:lnSpc>
              <a:spcBef>
                <a:spcPct val="0"/>
              </a:spcBef>
            </a:pPr>
            <a:endParaRPr lang="en-US" sz="3099" u="none" spc="77" dirty="0">
              <a:solidFill>
                <a:srgbClr val="000000"/>
              </a:solidFill>
              <a:latin typeface="DM Sans"/>
              <a:ea typeface="DM Sans"/>
              <a:cs typeface="DM Sans"/>
              <a:sym typeface="DM Sans"/>
            </a:endParaRPr>
          </a:p>
          <a:p>
            <a:pPr marL="0" lvl="0" indent="0" algn="l">
              <a:lnSpc>
                <a:spcPts val="4339"/>
              </a:lnSpc>
              <a:spcBef>
                <a:spcPct val="0"/>
              </a:spcBef>
            </a:pPr>
            <a:r>
              <a:rPr lang="en-US" sz="3099" u="none" spc="77" dirty="0">
                <a:solidFill>
                  <a:srgbClr val="000000"/>
                </a:solidFill>
                <a:latin typeface="DM Sans"/>
                <a:ea typeface="DM Sans"/>
                <a:cs typeface="DM Sans"/>
                <a:sym typeface="DM Sans"/>
              </a:rPr>
              <a:t>1960 - Effective extinction of the Gros Michel banana, Introduction of the current Cavendish Cultivar</a:t>
            </a:r>
          </a:p>
          <a:p>
            <a:pPr marL="0" lvl="0" indent="0" algn="l">
              <a:lnSpc>
                <a:spcPts val="4339"/>
              </a:lnSpc>
              <a:spcBef>
                <a:spcPct val="0"/>
              </a:spcBef>
            </a:pPr>
            <a:endParaRPr lang="en-US" sz="3099" u="none" spc="77" dirty="0">
              <a:solidFill>
                <a:srgbClr val="000000"/>
              </a:solidFill>
              <a:latin typeface="DM Sans"/>
              <a:ea typeface="DM Sans"/>
              <a:cs typeface="DM Sans"/>
              <a:sym typeface="DM Sans"/>
            </a:endParaRPr>
          </a:p>
          <a:p>
            <a:pPr marL="0" lvl="0" indent="0" algn="l">
              <a:lnSpc>
                <a:spcPts val="4339"/>
              </a:lnSpc>
              <a:spcBef>
                <a:spcPct val="0"/>
              </a:spcBef>
            </a:pPr>
            <a:r>
              <a:rPr lang="en-US" sz="3099" b="1" u="none" spc="77" dirty="0">
                <a:solidFill>
                  <a:srgbClr val="000000"/>
                </a:solidFill>
                <a:latin typeface="DM Sans Bold"/>
                <a:ea typeface="DM Sans Bold"/>
                <a:cs typeface="DM Sans Bold"/>
                <a:sym typeface="DM Sans Bold"/>
              </a:rPr>
              <a:t>Banana </a:t>
            </a:r>
            <a:r>
              <a:rPr lang="en-US" sz="3099" b="1" u="none" spc="77" dirty="0" err="1">
                <a:solidFill>
                  <a:srgbClr val="000000"/>
                </a:solidFill>
                <a:latin typeface="DM Sans Bold"/>
                <a:ea typeface="DM Sans Bold"/>
                <a:cs typeface="DM Sans Bold"/>
                <a:sym typeface="DM Sans Bold"/>
              </a:rPr>
              <a:t>flavouring</a:t>
            </a:r>
            <a:r>
              <a:rPr lang="en-US" sz="3099" b="1" u="none" spc="77" dirty="0">
                <a:solidFill>
                  <a:srgbClr val="000000"/>
                </a:solidFill>
                <a:latin typeface="DM Sans Bold"/>
                <a:ea typeface="DM Sans Bold"/>
                <a:cs typeface="DM Sans Bold"/>
                <a:sym typeface="DM Sans Bold"/>
              </a:rPr>
              <a:t> </a:t>
            </a:r>
            <a:r>
              <a:rPr lang="en-US" sz="3099" b="1" u="sng" spc="77" dirty="0">
                <a:solidFill>
                  <a:srgbClr val="000000"/>
                </a:solidFill>
                <a:latin typeface="DM Sans Bold"/>
                <a:ea typeface="DM Sans Bold"/>
                <a:cs typeface="DM Sans Bold"/>
                <a:sym typeface="DM Sans Bold"/>
              </a:rPr>
              <a:t>never changed</a:t>
            </a:r>
            <a:r>
              <a:rPr lang="en-US" sz="3099" b="1" u="none" spc="77" dirty="0">
                <a:solidFill>
                  <a:srgbClr val="000000"/>
                </a:solidFill>
                <a:latin typeface="DM Sans Bold"/>
                <a:ea typeface="DM Sans Bold"/>
                <a:cs typeface="DM Sans Bold"/>
                <a:sym typeface="DM Sans Bold"/>
              </a:rPr>
              <a:t> to match the Cavendish </a:t>
            </a:r>
          </a:p>
          <a:p>
            <a:pPr marL="0" lvl="0" indent="0" algn="l">
              <a:lnSpc>
                <a:spcPts val="4339"/>
              </a:lnSpc>
              <a:spcBef>
                <a:spcPct val="0"/>
              </a:spcBef>
            </a:pPr>
            <a:endParaRPr lang="en-US" sz="3099" b="1" u="none" spc="77" dirty="0">
              <a:solidFill>
                <a:srgbClr val="000000"/>
              </a:solidFill>
              <a:latin typeface="DM Sans Bold"/>
              <a:ea typeface="DM Sans Bold"/>
              <a:cs typeface="DM Sans Bold"/>
              <a:sym typeface="DM Sans Bold"/>
            </a:endParaRPr>
          </a:p>
          <a:p>
            <a:pPr marL="0" lvl="0" indent="0" algn="l">
              <a:lnSpc>
                <a:spcPts val="4339"/>
              </a:lnSpc>
              <a:spcBef>
                <a:spcPct val="0"/>
              </a:spcBef>
            </a:pPr>
            <a:r>
              <a:rPr lang="en-US" sz="3099" b="1" u="none" spc="77" dirty="0">
                <a:solidFill>
                  <a:srgbClr val="000000"/>
                </a:solidFill>
                <a:latin typeface="DM Sans Bold"/>
                <a:ea typeface="DM Sans Bold"/>
                <a:cs typeface="DM Sans Bold"/>
                <a:sym typeface="DM Sans Bold"/>
              </a:rPr>
              <a:t>2025 - Risk of extinction of the Cavendish </a:t>
            </a:r>
          </a:p>
        </p:txBody>
      </p:sp>
      <p:sp>
        <p:nvSpPr>
          <p:cNvPr id="6" name="TextBox 6"/>
          <p:cNvSpPr txBox="1"/>
          <p:nvPr/>
        </p:nvSpPr>
        <p:spPr>
          <a:xfrm>
            <a:off x="14737405" y="837190"/>
            <a:ext cx="2521895" cy="605346"/>
          </a:xfrm>
          <a:prstGeom prst="rect">
            <a:avLst/>
          </a:prstGeom>
        </p:spPr>
        <p:txBody>
          <a:bodyPr lIns="0" tIns="0" rIns="0" bIns="0" rtlCol="0" anchor="t">
            <a:spAutoFit/>
          </a:bodyPr>
          <a:lstStyle/>
          <a:p>
            <a:pPr algn="r">
              <a:lnSpc>
                <a:spcPts val="2519"/>
              </a:lnSpc>
            </a:pPr>
            <a:r>
              <a:rPr lang="en-US" sz="1799" b="1" spc="44">
                <a:solidFill>
                  <a:srgbClr val="000000"/>
                </a:solidFill>
                <a:latin typeface="DM Sans Bold"/>
                <a:ea typeface="DM Sans Bold"/>
                <a:cs typeface="DM Sans Bold"/>
                <a:sym typeface="DM Sans Bold"/>
              </a:rPr>
              <a:t>02</a:t>
            </a:r>
          </a:p>
          <a:p>
            <a:pPr algn="r">
              <a:lnSpc>
                <a:spcPts val="2520"/>
              </a:lnSpc>
            </a:pPr>
            <a:endParaRPr lang="en-US" sz="1799" b="1" spc="44">
              <a:solidFill>
                <a:srgbClr val="000000"/>
              </a:solidFill>
              <a:latin typeface="DM Sans Bold"/>
              <a:ea typeface="DM Sans Bold"/>
              <a:cs typeface="DM Sans Bold"/>
              <a:sym typeface="DM Sa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grpSp>
        <p:nvGrpSpPr>
          <p:cNvPr id="2" name="Group 2"/>
          <p:cNvGrpSpPr/>
          <p:nvPr/>
        </p:nvGrpSpPr>
        <p:grpSpPr>
          <a:xfrm>
            <a:off x="8109959" y="2558970"/>
            <a:ext cx="322905" cy="32290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93B"/>
            </a:solidFill>
          </p:spPr>
          <p:txBody>
            <a:bodyPr/>
            <a:lstStyle/>
            <a:p>
              <a:endParaRPr lang="en-US"/>
            </a:p>
          </p:txBody>
        </p:sp>
      </p:grpSp>
      <p:grpSp>
        <p:nvGrpSpPr>
          <p:cNvPr id="4" name="Group 4"/>
          <p:cNvGrpSpPr/>
          <p:nvPr/>
        </p:nvGrpSpPr>
        <p:grpSpPr>
          <a:xfrm>
            <a:off x="7967412" y="4131422"/>
            <a:ext cx="9107997" cy="1819572"/>
            <a:chOff x="0" y="0"/>
            <a:chExt cx="12143996" cy="2426096"/>
          </a:xfrm>
        </p:grpSpPr>
        <p:grpSp>
          <p:nvGrpSpPr>
            <p:cNvPr id="5" name="Group 5"/>
            <p:cNvGrpSpPr/>
            <p:nvPr/>
          </p:nvGrpSpPr>
          <p:grpSpPr>
            <a:xfrm>
              <a:off x="190062" y="272258"/>
              <a:ext cx="430540" cy="430540"/>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93B"/>
              </a:solidFill>
            </p:spPr>
            <p:txBody>
              <a:bodyPr/>
              <a:lstStyle/>
              <a:p>
                <a:endParaRPr lang="en-US"/>
              </a:p>
            </p:txBody>
          </p:sp>
        </p:grpSp>
        <p:sp>
          <p:nvSpPr>
            <p:cNvPr id="7" name="TextBox 7"/>
            <p:cNvSpPr txBox="1"/>
            <p:nvPr/>
          </p:nvSpPr>
          <p:spPr>
            <a:xfrm>
              <a:off x="1127744" y="224633"/>
              <a:ext cx="11016252" cy="2201463"/>
            </a:xfrm>
            <a:prstGeom prst="rect">
              <a:avLst/>
            </a:prstGeom>
          </p:spPr>
          <p:txBody>
            <a:bodyPr lIns="0" tIns="0" rIns="0" bIns="0" rtlCol="0" anchor="t">
              <a:spAutoFit/>
            </a:bodyPr>
            <a:lstStyle/>
            <a:p>
              <a:pPr marL="0" lvl="0" indent="0" algn="l">
                <a:lnSpc>
                  <a:spcPts val="3363"/>
                </a:lnSpc>
                <a:spcBef>
                  <a:spcPct val="0"/>
                </a:spcBef>
              </a:pPr>
              <a:r>
                <a:rPr lang="en-US" sz="2402" b="1" spc="60" dirty="0">
                  <a:solidFill>
                    <a:srgbClr val="000000"/>
                  </a:solidFill>
                  <a:latin typeface="DM Sans Bold"/>
                  <a:ea typeface="DM Sans Bold"/>
                  <a:cs typeface="DM Sans Bold"/>
                  <a:sym typeface="DM Sans Bold"/>
                </a:rPr>
                <a:t>Analysis of VOCs in Cavendish and Gros Michel bananas and to be compared with “Watkins Banana Extract with Other Natural </a:t>
              </a:r>
              <a:r>
                <a:rPr lang="en-US" sz="2402" b="1" spc="60" dirty="0" err="1">
                  <a:solidFill>
                    <a:srgbClr val="000000"/>
                  </a:solidFill>
                  <a:latin typeface="DM Sans Bold"/>
                  <a:ea typeface="DM Sans Bold"/>
                  <a:cs typeface="DM Sans Bold"/>
                  <a:sym typeface="DM Sans Bold"/>
                </a:rPr>
                <a:t>Flavours</a:t>
              </a:r>
              <a:r>
                <a:rPr lang="en-US" sz="2402" b="1" spc="60" dirty="0">
                  <a:solidFill>
                    <a:srgbClr val="000000"/>
                  </a:solidFill>
                  <a:latin typeface="DM Sans Bold"/>
                  <a:ea typeface="DM Sans Bold"/>
                  <a:cs typeface="DM Sans Bold"/>
                  <a:sym typeface="DM Sans Bold"/>
                </a:rPr>
                <a:t>” by gas chromatography-mass spectrometry (GC-MS)</a:t>
              </a:r>
            </a:p>
          </p:txBody>
        </p:sp>
        <p:sp>
          <p:nvSpPr>
            <p:cNvPr id="8" name="Freeform 8"/>
            <p:cNvSpPr/>
            <p:nvPr/>
          </p:nvSpPr>
          <p:spPr>
            <a:xfrm>
              <a:off x="0" y="0"/>
              <a:ext cx="810665" cy="929129"/>
            </a:xfrm>
            <a:custGeom>
              <a:avLst/>
              <a:gdLst/>
              <a:ahLst/>
              <a:cxnLst/>
              <a:rect l="l" t="t" r="r" b="b"/>
              <a:pathLst>
                <a:path w="810665" h="929129">
                  <a:moveTo>
                    <a:pt x="0" y="0"/>
                  </a:moveTo>
                  <a:lnTo>
                    <a:pt x="810665" y="0"/>
                  </a:lnTo>
                  <a:lnTo>
                    <a:pt x="810665" y="929129"/>
                  </a:lnTo>
                  <a:lnTo>
                    <a:pt x="0" y="929129"/>
                  </a:lnTo>
                  <a:lnTo>
                    <a:pt x="0" y="0"/>
                  </a:lnTo>
                  <a:close/>
                </a:path>
              </a:pathLst>
            </a:custGeom>
            <a:blipFill>
              <a:blip r:embed="rId2"/>
              <a:stretch>
                <a:fillRect/>
              </a:stretch>
            </a:blipFill>
          </p:spPr>
          <p:txBody>
            <a:bodyPr/>
            <a:lstStyle/>
            <a:p>
              <a:endParaRPr lang="en-US"/>
            </a:p>
          </p:txBody>
        </p:sp>
      </p:grpSp>
      <p:grpSp>
        <p:nvGrpSpPr>
          <p:cNvPr id="9" name="Group 9"/>
          <p:cNvGrpSpPr/>
          <p:nvPr/>
        </p:nvGrpSpPr>
        <p:grpSpPr>
          <a:xfrm>
            <a:off x="8109959" y="6936495"/>
            <a:ext cx="322905" cy="32290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93B"/>
            </a:solidFill>
          </p:spPr>
          <p:txBody>
            <a:bodyPr/>
            <a:lstStyle/>
            <a:p>
              <a:endParaRPr lang="en-US"/>
            </a:p>
          </p:txBody>
        </p:sp>
      </p:grpSp>
      <p:grpSp>
        <p:nvGrpSpPr>
          <p:cNvPr id="11" name="Group 11"/>
          <p:cNvGrpSpPr/>
          <p:nvPr/>
        </p:nvGrpSpPr>
        <p:grpSpPr>
          <a:xfrm>
            <a:off x="7967412" y="6746017"/>
            <a:ext cx="9107997" cy="967657"/>
            <a:chOff x="0" y="0"/>
            <a:chExt cx="12143996" cy="1290209"/>
          </a:xfrm>
        </p:grpSpPr>
        <p:sp>
          <p:nvSpPr>
            <p:cNvPr id="12" name="TextBox 12"/>
            <p:cNvSpPr txBox="1"/>
            <p:nvPr/>
          </p:nvSpPr>
          <p:spPr>
            <a:xfrm>
              <a:off x="1127744" y="206346"/>
              <a:ext cx="11016252" cy="1083863"/>
            </a:xfrm>
            <a:prstGeom prst="rect">
              <a:avLst/>
            </a:prstGeom>
          </p:spPr>
          <p:txBody>
            <a:bodyPr lIns="0" tIns="0" rIns="0" bIns="0" rtlCol="0" anchor="t">
              <a:spAutoFit/>
            </a:bodyPr>
            <a:lstStyle/>
            <a:p>
              <a:pPr marL="0" lvl="0" indent="0" algn="l">
                <a:lnSpc>
                  <a:spcPts val="3363"/>
                </a:lnSpc>
                <a:spcBef>
                  <a:spcPct val="0"/>
                </a:spcBef>
              </a:pPr>
              <a:r>
                <a:rPr lang="en-US" sz="2402" b="1" spc="60" dirty="0">
                  <a:solidFill>
                    <a:srgbClr val="000000"/>
                  </a:solidFill>
                  <a:latin typeface="DM Sans Bold"/>
                  <a:ea typeface="DM Sans Bold"/>
                  <a:cs typeface="DM Sans Bold"/>
                  <a:sym typeface="DM Sans Bold"/>
                </a:rPr>
                <a:t>Comparison of VOC profiles for a new banana </a:t>
              </a:r>
              <a:r>
                <a:rPr lang="en-US" sz="2402" b="1" spc="60" dirty="0" err="1">
                  <a:solidFill>
                    <a:srgbClr val="000000"/>
                  </a:solidFill>
                  <a:latin typeface="DM Sans Bold"/>
                  <a:ea typeface="DM Sans Bold"/>
                  <a:cs typeface="DM Sans Bold"/>
                  <a:sym typeface="DM Sans Bold"/>
                </a:rPr>
                <a:t>flavouring</a:t>
              </a:r>
              <a:endParaRPr lang="en-US" sz="2402" b="1" spc="60" dirty="0">
                <a:solidFill>
                  <a:srgbClr val="000000"/>
                </a:solidFill>
                <a:latin typeface="DM Sans Bold"/>
                <a:ea typeface="DM Sans Bold"/>
                <a:cs typeface="DM Sans Bold"/>
                <a:sym typeface="DM Sans Bold"/>
              </a:endParaRPr>
            </a:p>
          </p:txBody>
        </p:sp>
        <p:sp>
          <p:nvSpPr>
            <p:cNvPr id="13" name="Freeform 13"/>
            <p:cNvSpPr/>
            <p:nvPr/>
          </p:nvSpPr>
          <p:spPr>
            <a:xfrm>
              <a:off x="0" y="0"/>
              <a:ext cx="810665" cy="929129"/>
            </a:xfrm>
            <a:custGeom>
              <a:avLst/>
              <a:gdLst/>
              <a:ahLst/>
              <a:cxnLst/>
              <a:rect l="l" t="t" r="r" b="b"/>
              <a:pathLst>
                <a:path w="810665" h="929129">
                  <a:moveTo>
                    <a:pt x="0" y="0"/>
                  </a:moveTo>
                  <a:lnTo>
                    <a:pt x="810665" y="0"/>
                  </a:lnTo>
                  <a:lnTo>
                    <a:pt x="810665" y="929129"/>
                  </a:lnTo>
                  <a:lnTo>
                    <a:pt x="0" y="929129"/>
                  </a:lnTo>
                  <a:lnTo>
                    <a:pt x="0" y="0"/>
                  </a:lnTo>
                  <a:close/>
                </a:path>
              </a:pathLst>
            </a:custGeom>
            <a:blipFill>
              <a:blip r:embed="rId2"/>
              <a:stretch>
                <a:fillRect/>
              </a:stretch>
            </a:blipFill>
          </p:spPr>
          <p:txBody>
            <a:bodyPr/>
            <a:lstStyle/>
            <a:p>
              <a:endParaRPr lang="en-US"/>
            </a:p>
          </p:txBody>
        </p:sp>
      </p:grpSp>
      <p:sp>
        <p:nvSpPr>
          <p:cNvPr id="14" name="Freeform 14"/>
          <p:cNvSpPr/>
          <p:nvPr/>
        </p:nvSpPr>
        <p:spPr>
          <a:xfrm>
            <a:off x="1028700" y="5143500"/>
            <a:ext cx="5499224" cy="4598726"/>
          </a:xfrm>
          <a:custGeom>
            <a:avLst/>
            <a:gdLst/>
            <a:ahLst/>
            <a:cxnLst/>
            <a:rect l="l" t="t" r="r" b="b"/>
            <a:pathLst>
              <a:path w="5499224" h="4598726">
                <a:moveTo>
                  <a:pt x="0" y="0"/>
                </a:moveTo>
                <a:lnTo>
                  <a:pt x="5499224" y="0"/>
                </a:lnTo>
                <a:lnTo>
                  <a:pt x="5499224" y="4598726"/>
                </a:lnTo>
                <a:lnTo>
                  <a:pt x="0" y="4598726"/>
                </a:lnTo>
                <a:lnTo>
                  <a:pt x="0" y="0"/>
                </a:lnTo>
                <a:close/>
              </a:path>
            </a:pathLst>
          </a:custGeom>
          <a:blipFill>
            <a:blip r:embed="rId3"/>
            <a:stretch>
              <a:fillRect/>
            </a:stretch>
          </a:blipFill>
        </p:spPr>
        <p:txBody>
          <a:bodyPr/>
          <a:lstStyle/>
          <a:p>
            <a:endParaRPr lang="en-US"/>
          </a:p>
        </p:txBody>
      </p:sp>
      <p:grpSp>
        <p:nvGrpSpPr>
          <p:cNvPr id="15" name="Group 15"/>
          <p:cNvGrpSpPr/>
          <p:nvPr/>
        </p:nvGrpSpPr>
        <p:grpSpPr>
          <a:xfrm>
            <a:off x="7967412" y="2371999"/>
            <a:ext cx="9107997" cy="993365"/>
            <a:chOff x="0" y="0"/>
            <a:chExt cx="12143996" cy="1324487"/>
          </a:xfrm>
        </p:grpSpPr>
        <p:sp>
          <p:nvSpPr>
            <p:cNvPr id="16" name="Freeform 16"/>
            <p:cNvSpPr/>
            <p:nvPr/>
          </p:nvSpPr>
          <p:spPr>
            <a:xfrm>
              <a:off x="0" y="0"/>
              <a:ext cx="810665" cy="929129"/>
            </a:xfrm>
            <a:custGeom>
              <a:avLst/>
              <a:gdLst/>
              <a:ahLst/>
              <a:cxnLst/>
              <a:rect l="l" t="t" r="r" b="b"/>
              <a:pathLst>
                <a:path w="810665" h="929129">
                  <a:moveTo>
                    <a:pt x="0" y="0"/>
                  </a:moveTo>
                  <a:lnTo>
                    <a:pt x="810665" y="0"/>
                  </a:lnTo>
                  <a:lnTo>
                    <a:pt x="810665" y="929129"/>
                  </a:lnTo>
                  <a:lnTo>
                    <a:pt x="0" y="929129"/>
                  </a:lnTo>
                  <a:lnTo>
                    <a:pt x="0" y="0"/>
                  </a:lnTo>
                  <a:close/>
                </a:path>
              </a:pathLst>
            </a:custGeom>
            <a:blipFill>
              <a:blip r:embed="rId2"/>
              <a:stretch>
                <a:fillRect/>
              </a:stretch>
            </a:blipFill>
          </p:spPr>
          <p:txBody>
            <a:bodyPr/>
            <a:lstStyle/>
            <a:p>
              <a:endParaRPr lang="en-US"/>
            </a:p>
          </p:txBody>
        </p:sp>
        <p:sp>
          <p:nvSpPr>
            <p:cNvPr id="17" name="TextBox 17"/>
            <p:cNvSpPr txBox="1"/>
            <p:nvPr/>
          </p:nvSpPr>
          <p:spPr>
            <a:xfrm>
              <a:off x="1127744" y="240624"/>
              <a:ext cx="11016252" cy="1083863"/>
            </a:xfrm>
            <a:prstGeom prst="rect">
              <a:avLst/>
            </a:prstGeom>
          </p:spPr>
          <p:txBody>
            <a:bodyPr lIns="0" tIns="0" rIns="0" bIns="0" rtlCol="0" anchor="t">
              <a:spAutoFit/>
            </a:bodyPr>
            <a:lstStyle/>
            <a:p>
              <a:pPr marL="0" lvl="0" indent="0" algn="l">
                <a:lnSpc>
                  <a:spcPts val="3363"/>
                </a:lnSpc>
                <a:spcBef>
                  <a:spcPct val="0"/>
                </a:spcBef>
              </a:pPr>
              <a:r>
                <a:rPr lang="en-US" sz="2402" b="1" spc="60" dirty="0">
                  <a:solidFill>
                    <a:srgbClr val="000000"/>
                  </a:solidFill>
                  <a:latin typeface="DM Sans Bold"/>
                  <a:ea typeface="DM Sans Bold"/>
                  <a:cs typeface="DM Sans Bold"/>
                  <a:sym typeface="DM Sans Bold"/>
                </a:rPr>
                <a:t>Extraction of volatile organic compounds (VOCs) in Cavendish and Gros Michel bananas</a:t>
              </a:r>
            </a:p>
          </p:txBody>
        </p:sp>
      </p:grpSp>
      <p:grpSp>
        <p:nvGrpSpPr>
          <p:cNvPr id="18" name="Group 18"/>
          <p:cNvGrpSpPr/>
          <p:nvPr/>
        </p:nvGrpSpPr>
        <p:grpSpPr>
          <a:xfrm>
            <a:off x="2289648" y="3545306"/>
            <a:ext cx="5491333" cy="1869079"/>
            <a:chOff x="0" y="0"/>
            <a:chExt cx="7321777" cy="2492106"/>
          </a:xfrm>
        </p:grpSpPr>
        <p:sp>
          <p:nvSpPr>
            <p:cNvPr id="19" name="TextBox 19"/>
            <p:cNvSpPr txBox="1"/>
            <p:nvPr/>
          </p:nvSpPr>
          <p:spPr>
            <a:xfrm>
              <a:off x="0" y="19050"/>
              <a:ext cx="7321777" cy="1581099"/>
            </a:xfrm>
            <a:prstGeom prst="rect">
              <a:avLst/>
            </a:prstGeom>
          </p:spPr>
          <p:txBody>
            <a:bodyPr lIns="0" tIns="0" rIns="0" bIns="0" rtlCol="0" anchor="t">
              <a:spAutoFit/>
            </a:bodyPr>
            <a:lstStyle/>
            <a:p>
              <a:pPr marL="0" lvl="0" indent="0" algn="just">
                <a:lnSpc>
                  <a:spcPts val="9200"/>
                </a:lnSpc>
                <a:spcBef>
                  <a:spcPct val="0"/>
                </a:spcBef>
              </a:pPr>
              <a:r>
                <a:rPr lang="en-US" sz="8000" b="1" u="sng">
                  <a:solidFill>
                    <a:srgbClr val="000000"/>
                  </a:solidFill>
                  <a:latin typeface="Barlow Ultra-Bold"/>
                  <a:ea typeface="Barlow Ultra-Bold"/>
                  <a:cs typeface="Barlow Ultra-Bold"/>
                  <a:sym typeface="Barlow Ultra-Bold"/>
                </a:rPr>
                <a:t>Objectives</a:t>
              </a:r>
            </a:p>
          </p:txBody>
        </p:sp>
        <p:sp>
          <p:nvSpPr>
            <p:cNvPr id="20" name="TextBox 20"/>
            <p:cNvSpPr txBox="1"/>
            <p:nvPr/>
          </p:nvSpPr>
          <p:spPr>
            <a:xfrm>
              <a:off x="0" y="1864937"/>
              <a:ext cx="7321777" cy="627168"/>
            </a:xfrm>
            <a:prstGeom prst="rect">
              <a:avLst/>
            </a:prstGeom>
          </p:spPr>
          <p:txBody>
            <a:bodyPr lIns="0" tIns="0" rIns="0" bIns="0" rtlCol="0" anchor="t">
              <a:spAutoFit/>
            </a:bodyPr>
            <a:lstStyle/>
            <a:p>
              <a:pPr marL="0" lvl="0" indent="0" algn="just">
                <a:lnSpc>
                  <a:spcPts val="3679"/>
                </a:lnSpc>
                <a:spcBef>
                  <a:spcPct val="0"/>
                </a:spcBef>
              </a:pPr>
              <a:r>
                <a:rPr lang="en-US" sz="3200" b="1" u="none">
                  <a:solidFill>
                    <a:srgbClr val="000000"/>
                  </a:solidFill>
                  <a:latin typeface="Barlow Medium"/>
                  <a:ea typeface="Barlow Medium"/>
                  <a:cs typeface="Barlow Medium"/>
                  <a:sym typeface="Barlow Medium"/>
                </a:rPr>
                <a:t>What we want to achieve</a:t>
              </a:r>
            </a:p>
          </p:txBody>
        </p:sp>
      </p:grpSp>
      <p:sp>
        <p:nvSpPr>
          <p:cNvPr id="21" name="TextBox 21"/>
          <p:cNvSpPr txBox="1"/>
          <p:nvPr/>
        </p:nvSpPr>
        <p:spPr>
          <a:xfrm>
            <a:off x="14737405" y="837190"/>
            <a:ext cx="2521895" cy="298863"/>
          </a:xfrm>
          <a:prstGeom prst="rect">
            <a:avLst/>
          </a:prstGeom>
        </p:spPr>
        <p:txBody>
          <a:bodyPr lIns="0" tIns="0" rIns="0" bIns="0" rtlCol="0" anchor="t">
            <a:spAutoFit/>
          </a:bodyPr>
          <a:lstStyle/>
          <a:p>
            <a:pPr algn="r">
              <a:lnSpc>
                <a:spcPts val="2520"/>
              </a:lnSpc>
            </a:pPr>
            <a:r>
              <a:rPr lang="en-US" sz="1800" b="1" spc="44">
                <a:solidFill>
                  <a:srgbClr val="000000"/>
                </a:solidFill>
                <a:latin typeface="DM Sans Bold"/>
                <a:ea typeface="DM Sans Bold"/>
                <a:cs typeface="DM Sans Bold"/>
                <a:sym typeface="DM Sans Bold"/>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4878" y="2300555"/>
            <a:ext cx="6434737" cy="2018270"/>
            <a:chOff x="0" y="0"/>
            <a:chExt cx="8579650" cy="2691026"/>
          </a:xfrm>
        </p:grpSpPr>
        <p:sp>
          <p:nvSpPr>
            <p:cNvPr id="3" name="TextBox 3"/>
            <p:cNvSpPr txBox="1"/>
            <p:nvPr/>
          </p:nvSpPr>
          <p:spPr>
            <a:xfrm>
              <a:off x="0" y="38100"/>
              <a:ext cx="8579650" cy="1734333"/>
            </a:xfrm>
            <a:prstGeom prst="rect">
              <a:avLst/>
            </a:prstGeom>
          </p:spPr>
          <p:txBody>
            <a:bodyPr lIns="0" tIns="0" rIns="0" bIns="0" rtlCol="0" anchor="t">
              <a:spAutoFit/>
            </a:bodyPr>
            <a:lstStyle/>
            <a:p>
              <a:pPr marL="0" lvl="0" indent="0" algn="l">
                <a:lnSpc>
                  <a:spcPts val="10062"/>
                </a:lnSpc>
                <a:spcBef>
                  <a:spcPct val="0"/>
                </a:spcBef>
              </a:pPr>
              <a:r>
                <a:rPr lang="en-US" sz="8749" b="1" u="sng" dirty="0">
                  <a:solidFill>
                    <a:srgbClr val="000000"/>
                  </a:solidFill>
                  <a:latin typeface="Barlow Ultra-Bold"/>
                  <a:ea typeface="Barlow Ultra-Bold"/>
                  <a:cs typeface="Barlow Ultra-Bold"/>
                  <a:sym typeface="Barlow Ultra-Bold"/>
                </a:rPr>
                <a:t>Extraction</a:t>
              </a:r>
            </a:p>
          </p:txBody>
        </p:sp>
        <p:sp>
          <p:nvSpPr>
            <p:cNvPr id="4" name="TextBox 4"/>
            <p:cNvSpPr txBox="1"/>
            <p:nvPr/>
          </p:nvSpPr>
          <p:spPr>
            <a:xfrm>
              <a:off x="0" y="1980783"/>
              <a:ext cx="8579650" cy="710243"/>
            </a:xfrm>
            <a:prstGeom prst="rect">
              <a:avLst/>
            </a:prstGeom>
          </p:spPr>
          <p:txBody>
            <a:bodyPr lIns="0" tIns="0" rIns="0" bIns="0" rtlCol="0" anchor="t">
              <a:spAutoFit/>
            </a:bodyPr>
            <a:lstStyle/>
            <a:p>
              <a:pPr marL="0" lvl="0" indent="0" algn="l">
                <a:lnSpc>
                  <a:spcPts val="4024"/>
                </a:lnSpc>
                <a:spcBef>
                  <a:spcPct val="0"/>
                </a:spcBef>
              </a:pPr>
              <a:r>
                <a:rPr lang="en-US" sz="3499" b="1">
                  <a:solidFill>
                    <a:srgbClr val="000000"/>
                  </a:solidFill>
                  <a:latin typeface="Barlow Medium"/>
                  <a:ea typeface="Barlow Medium"/>
                  <a:cs typeface="Barlow Medium"/>
                  <a:sym typeface="Barlow Medium"/>
                </a:rPr>
                <a:t>of VOCs in Bananas</a:t>
              </a:r>
            </a:p>
          </p:txBody>
        </p:sp>
      </p:grpSp>
      <p:grpSp>
        <p:nvGrpSpPr>
          <p:cNvPr id="5" name="Group 5"/>
          <p:cNvGrpSpPr/>
          <p:nvPr/>
        </p:nvGrpSpPr>
        <p:grpSpPr>
          <a:xfrm>
            <a:off x="9970600" y="2300555"/>
            <a:ext cx="7222522" cy="2018270"/>
            <a:chOff x="0" y="0"/>
            <a:chExt cx="9630030" cy="2691026"/>
          </a:xfrm>
        </p:grpSpPr>
        <p:sp>
          <p:nvSpPr>
            <p:cNvPr id="6" name="TextBox 6"/>
            <p:cNvSpPr txBox="1"/>
            <p:nvPr/>
          </p:nvSpPr>
          <p:spPr>
            <a:xfrm>
              <a:off x="0" y="38100"/>
              <a:ext cx="9630030" cy="1734333"/>
            </a:xfrm>
            <a:prstGeom prst="rect">
              <a:avLst/>
            </a:prstGeom>
          </p:spPr>
          <p:txBody>
            <a:bodyPr lIns="0" tIns="0" rIns="0" bIns="0" rtlCol="0" anchor="t">
              <a:spAutoFit/>
            </a:bodyPr>
            <a:lstStyle/>
            <a:p>
              <a:pPr marL="0" lvl="0" indent="0" algn="l">
                <a:lnSpc>
                  <a:spcPts val="10062"/>
                </a:lnSpc>
                <a:spcBef>
                  <a:spcPct val="0"/>
                </a:spcBef>
              </a:pPr>
              <a:r>
                <a:rPr lang="en-US" sz="8749" b="1" u="sng" dirty="0">
                  <a:solidFill>
                    <a:srgbClr val="000000"/>
                  </a:solidFill>
                  <a:latin typeface="Barlow Ultra-Bold"/>
                  <a:ea typeface="Barlow Ultra-Bold"/>
                  <a:cs typeface="Barlow Ultra-Bold"/>
                  <a:sym typeface="Barlow Ultra-Bold"/>
                </a:rPr>
                <a:t>Analysis</a:t>
              </a:r>
            </a:p>
          </p:txBody>
        </p:sp>
        <p:sp>
          <p:nvSpPr>
            <p:cNvPr id="7" name="TextBox 7"/>
            <p:cNvSpPr txBox="1"/>
            <p:nvPr/>
          </p:nvSpPr>
          <p:spPr>
            <a:xfrm>
              <a:off x="0" y="1980783"/>
              <a:ext cx="9630030" cy="710243"/>
            </a:xfrm>
            <a:prstGeom prst="rect">
              <a:avLst/>
            </a:prstGeom>
          </p:spPr>
          <p:txBody>
            <a:bodyPr lIns="0" tIns="0" rIns="0" bIns="0" rtlCol="0" anchor="t">
              <a:spAutoFit/>
            </a:bodyPr>
            <a:lstStyle/>
            <a:p>
              <a:pPr marL="0" lvl="0" indent="0" algn="l">
                <a:lnSpc>
                  <a:spcPts val="4024"/>
                </a:lnSpc>
                <a:spcBef>
                  <a:spcPct val="0"/>
                </a:spcBef>
              </a:pPr>
              <a:r>
                <a:rPr lang="en-US" sz="3499" b="1">
                  <a:solidFill>
                    <a:srgbClr val="000000"/>
                  </a:solidFill>
                  <a:latin typeface="Barlow Medium"/>
                  <a:ea typeface="Barlow Medium"/>
                  <a:cs typeface="Barlow Medium"/>
                  <a:sym typeface="Barlow Medium"/>
                </a:rPr>
                <a:t>of VOCs in Bananas</a:t>
              </a:r>
            </a:p>
          </p:txBody>
        </p:sp>
      </p:grpSp>
      <p:sp>
        <p:nvSpPr>
          <p:cNvPr id="8" name="AutoShape 8"/>
          <p:cNvSpPr/>
          <p:nvPr/>
        </p:nvSpPr>
        <p:spPr>
          <a:xfrm>
            <a:off x="8732940" y="1808462"/>
            <a:ext cx="10447" cy="6670076"/>
          </a:xfrm>
          <a:prstGeom prst="rect">
            <a:avLst/>
          </a:prstGeom>
          <a:solidFill>
            <a:srgbClr val="FFFFFF"/>
          </a:solidFill>
        </p:spPr>
        <p:txBody>
          <a:bodyPr/>
          <a:lstStyle/>
          <a:p>
            <a:endParaRPr lang="en-US"/>
          </a:p>
        </p:txBody>
      </p:sp>
      <p:sp>
        <p:nvSpPr>
          <p:cNvPr id="9" name="TextBox 9"/>
          <p:cNvSpPr txBox="1"/>
          <p:nvPr/>
        </p:nvSpPr>
        <p:spPr>
          <a:xfrm>
            <a:off x="14737405" y="837190"/>
            <a:ext cx="2521895" cy="298863"/>
          </a:xfrm>
          <a:prstGeom prst="rect">
            <a:avLst/>
          </a:prstGeom>
        </p:spPr>
        <p:txBody>
          <a:bodyPr lIns="0" tIns="0" rIns="0" bIns="0" rtlCol="0" anchor="t">
            <a:spAutoFit/>
          </a:bodyPr>
          <a:lstStyle/>
          <a:p>
            <a:pPr algn="r">
              <a:lnSpc>
                <a:spcPts val="2520"/>
              </a:lnSpc>
            </a:pPr>
            <a:r>
              <a:rPr lang="en-US" sz="1800" b="1" spc="44">
                <a:solidFill>
                  <a:srgbClr val="000000"/>
                </a:solidFill>
                <a:latin typeface="DM Sans Bold"/>
                <a:ea typeface="DM Sans Bold"/>
                <a:cs typeface="DM Sans Bold"/>
                <a:sym typeface="DM Sans Bold"/>
              </a:rPr>
              <a:t>04</a:t>
            </a:r>
          </a:p>
        </p:txBody>
      </p:sp>
      <p:grpSp>
        <p:nvGrpSpPr>
          <p:cNvPr id="10" name="Group 10"/>
          <p:cNvGrpSpPr/>
          <p:nvPr/>
        </p:nvGrpSpPr>
        <p:grpSpPr>
          <a:xfrm>
            <a:off x="5683051" y="457785"/>
            <a:ext cx="6120671" cy="1842770"/>
            <a:chOff x="0" y="0"/>
            <a:chExt cx="8160895" cy="2457027"/>
          </a:xfrm>
        </p:grpSpPr>
        <p:sp>
          <p:nvSpPr>
            <p:cNvPr id="11" name="TextBox 11"/>
            <p:cNvSpPr txBox="1"/>
            <p:nvPr/>
          </p:nvSpPr>
          <p:spPr>
            <a:xfrm>
              <a:off x="0" y="19050"/>
              <a:ext cx="8160895" cy="1598084"/>
            </a:xfrm>
            <a:prstGeom prst="rect">
              <a:avLst/>
            </a:prstGeom>
          </p:spPr>
          <p:txBody>
            <a:bodyPr lIns="0" tIns="0" rIns="0" bIns="0" rtlCol="0" anchor="t">
              <a:spAutoFit/>
            </a:bodyPr>
            <a:lstStyle/>
            <a:p>
              <a:pPr marL="0" lvl="0" indent="0" algn="ctr">
                <a:lnSpc>
                  <a:spcPts val="9200"/>
                </a:lnSpc>
                <a:spcBef>
                  <a:spcPct val="0"/>
                </a:spcBef>
              </a:pPr>
              <a:r>
                <a:rPr lang="en-US" sz="8000" b="1" u="sng">
                  <a:solidFill>
                    <a:srgbClr val="000000"/>
                  </a:solidFill>
                  <a:latin typeface="Barlow Ultra-Bold"/>
                  <a:ea typeface="Barlow Ultra-Bold"/>
                  <a:cs typeface="Barlow Ultra-Bold"/>
                  <a:sym typeface="Barlow Ultra-Bold"/>
                </a:rPr>
                <a:t>Methods</a:t>
              </a:r>
            </a:p>
          </p:txBody>
        </p:sp>
        <p:sp>
          <p:nvSpPr>
            <p:cNvPr id="12" name="TextBox 12"/>
            <p:cNvSpPr txBox="1"/>
            <p:nvPr/>
          </p:nvSpPr>
          <p:spPr>
            <a:xfrm>
              <a:off x="0" y="1826684"/>
              <a:ext cx="8160895" cy="630343"/>
            </a:xfrm>
            <a:prstGeom prst="rect">
              <a:avLst/>
            </a:prstGeom>
          </p:spPr>
          <p:txBody>
            <a:bodyPr lIns="0" tIns="0" rIns="0" bIns="0" rtlCol="0" anchor="t">
              <a:spAutoFit/>
            </a:bodyPr>
            <a:lstStyle/>
            <a:p>
              <a:pPr marL="0" lvl="0" indent="0" algn="l">
                <a:lnSpc>
                  <a:spcPts val="3679"/>
                </a:lnSpc>
                <a:spcBef>
                  <a:spcPct val="0"/>
                </a:spcBef>
              </a:pPr>
              <a:endParaRPr/>
            </a:p>
          </p:txBody>
        </p:sp>
      </p:grpSp>
      <p:grpSp>
        <p:nvGrpSpPr>
          <p:cNvPr id="13" name="Group 13"/>
          <p:cNvGrpSpPr/>
          <p:nvPr/>
        </p:nvGrpSpPr>
        <p:grpSpPr>
          <a:xfrm>
            <a:off x="1094878" y="4762106"/>
            <a:ext cx="6434737" cy="5007468"/>
            <a:chOff x="0" y="0"/>
            <a:chExt cx="8579650" cy="6676624"/>
          </a:xfrm>
        </p:grpSpPr>
        <p:sp>
          <p:nvSpPr>
            <p:cNvPr id="14" name="TextBox 14"/>
            <p:cNvSpPr txBox="1"/>
            <p:nvPr/>
          </p:nvSpPr>
          <p:spPr>
            <a:xfrm>
              <a:off x="0" y="136285"/>
              <a:ext cx="8579650" cy="6540339"/>
            </a:xfrm>
            <a:prstGeom prst="rect">
              <a:avLst/>
            </a:prstGeom>
          </p:spPr>
          <p:txBody>
            <a:bodyPr lIns="0" tIns="0" rIns="0" bIns="0" rtlCol="0" anchor="t">
              <a:spAutoFit/>
            </a:bodyPr>
            <a:lstStyle/>
            <a:p>
              <a:pPr marL="491828" lvl="1" indent="-245914" algn="l">
                <a:lnSpc>
                  <a:spcPts val="3189"/>
                </a:lnSpc>
                <a:buFont typeface="Arial"/>
                <a:buChar char="•"/>
              </a:pPr>
              <a:r>
                <a:rPr lang="en-US" sz="2278" spc="56" dirty="0">
                  <a:solidFill>
                    <a:srgbClr val="000000"/>
                  </a:solidFill>
                  <a:latin typeface="DM Sans"/>
                  <a:ea typeface="DM Sans"/>
                  <a:cs typeface="DM Sans"/>
                  <a:sym typeface="DM Sans"/>
                </a:rPr>
                <a:t>Test different methods of extraction to analyze the banana </a:t>
              </a:r>
              <a:r>
                <a:rPr lang="en-US" sz="2278" spc="56" dirty="0" err="1">
                  <a:solidFill>
                    <a:srgbClr val="000000"/>
                  </a:solidFill>
                  <a:latin typeface="DM Sans"/>
                  <a:ea typeface="DM Sans"/>
                  <a:cs typeface="DM Sans"/>
                  <a:sym typeface="DM Sans"/>
                </a:rPr>
                <a:t>flavouring</a:t>
              </a:r>
              <a:r>
                <a:rPr lang="en-US" sz="2278" spc="56" dirty="0">
                  <a:solidFill>
                    <a:srgbClr val="000000"/>
                  </a:solidFill>
                  <a:latin typeface="DM Sans"/>
                  <a:ea typeface="DM Sans"/>
                  <a:cs typeface="DM Sans"/>
                  <a:sym typeface="DM Sans"/>
                </a:rPr>
                <a:t>:</a:t>
              </a:r>
            </a:p>
            <a:p>
              <a:pPr algn="l">
                <a:lnSpc>
                  <a:spcPts val="3189"/>
                </a:lnSpc>
              </a:pPr>
              <a:endParaRPr lang="en-US" sz="2278" spc="56" dirty="0">
                <a:solidFill>
                  <a:srgbClr val="000000"/>
                </a:solidFill>
                <a:latin typeface="DM Sans"/>
                <a:ea typeface="DM Sans"/>
                <a:cs typeface="DM Sans"/>
                <a:sym typeface="DM Sans"/>
              </a:endParaRPr>
            </a:p>
            <a:p>
              <a:pPr marL="983656" lvl="2" indent="-327885" algn="l">
                <a:lnSpc>
                  <a:spcPts val="3189"/>
                </a:lnSpc>
                <a:buFont typeface="Arial"/>
                <a:buChar char="⚬"/>
              </a:pPr>
              <a:r>
                <a:rPr lang="en-US" sz="2278" spc="56" dirty="0">
                  <a:solidFill>
                    <a:srgbClr val="000000"/>
                  </a:solidFill>
                  <a:latin typeface="DM Sans"/>
                  <a:ea typeface="DM Sans"/>
                  <a:cs typeface="DM Sans"/>
                  <a:sym typeface="DM Sans"/>
                </a:rPr>
                <a:t>Steam distillation</a:t>
              </a:r>
            </a:p>
            <a:p>
              <a:pPr algn="l">
                <a:lnSpc>
                  <a:spcPts val="3189"/>
                </a:lnSpc>
              </a:pPr>
              <a:endParaRPr lang="en-US" sz="2278" spc="56" dirty="0">
                <a:solidFill>
                  <a:srgbClr val="000000"/>
                </a:solidFill>
                <a:latin typeface="DM Sans"/>
                <a:ea typeface="DM Sans"/>
                <a:cs typeface="DM Sans"/>
                <a:sym typeface="DM Sans"/>
              </a:endParaRPr>
            </a:p>
            <a:p>
              <a:pPr marL="983656" lvl="2" indent="-327885" algn="l">
                <a:lnSpc>
                  <a:spcPts val="3189"/>
                </a:lnSpc>
                <a:buFont typeface="Arial"/>
                <a:buChar char="⚬"/>
              </a:pPr>
              <a:r>
                <a:rPr lang="en-US" sz="2278" spc="56" dirty="0">
                  <a:solidFill>
                    <a:srgbClr val="000000"/>
                  </a:solidFill>
                  <a:latin typeface="DM Sans"/>
                  <a:ea typeface="DM Sans"/>
                  <a:cs typeface="DM Sans"/>
                  <a:sym typeface="DM Sans"/>
                </a:rPr>
                <a:t>CO</a:t>
              </a:r>
              <a:r>
                <a:rPr lang="en-US" sz="2278" spc="56" baseline="-25000" dirty="0">
                  <a:solidFill>
                    <a:srgbClr val="000000"/>
                  </a:solidFill>
                  <a:latin typeface="DM Sans"/>
                  <a:ea typeface="DM Sans"/>
                  <a:cs typeface="DM Sans"/>
                  <a:sym typeface="DM Sans"/>
                </a:rPr>
                <a:t>2</a:t>
              </a:r>
              <a:r>
                <a:rPr lang="en-US" sz="2278" spc="56" dirty="0">
                  <a:solidFill>
                    <a:srgbClr val="000000"/>
                  </a:solidFill>
                  <a:latin typeface="DM Sans"/>
                  <a:ea typeface="DM Sans"/>
                  <a:cs typeface="DM Sans"/>
                  <a:sym typeface="DM Sans"/>
                </a:rPr>
                <a:t> Extraction</a:t>
              </a:r>
            </a:p>
            <a:p>
              <a:pPr algn="l">
                <a:lnSpc>
                  <a:spcPts val="3189"/>
                </a:lnSpc>
              </a:pPr>
              <a:endParaRPr lang="en-US" sz="2278" spc="56" dirty="0">
                <a:solidFill>
                  <a:srgbClr val="000000"/>
                </a:solidFill>
                <a:latin typeface="DM Sans"/>
                <a:ea typeface="DM Sans"/>
                <a:cs typeface="DM Sans"/>
                <a:sym typeface="DM Sans"/>
              </a:endParaRPr>
            </a:p>
            <a:p>
              <a:pPr marL="983656" lvl="2" indent="-327885" algn="l">
                <a:lnSpc>
                  <a:spcPts val="3189"/>
                </a:lnSpc>
                <a:buFont typeface="Arial"/>
                <a:buChar char="⚬"/>
              </a:pPr>
              <a:r>
                <a:rPr lang="en-US" sz="2278" spc="56" dirty="0">
                  <a:solidFill>
                    <a:srgbClr val="000000"/>
                  </a:solidFill>
                  <a:latin typeface="DM Sans"/>
                  <a:ea typeface="DM Sans"/>
                  <a:cs typeface="DM Sans"/>
                  <a:sym typeface="DM Sans"/>
                </a:rPr>
                <a:t>Organic solvent extraction</a:t>
              </a:r>
            </a:p>
            <a:p>
              <a:pPr algn="l">
                <a:lnSpc>
                  <a:spcPts val="3189"/>
                </a:lnSpc>
              </a:pPr>
              <a:endParaRPr lang="en-US" sz="2278" spc="56" dirty="0">
                <a:solidFill>
                  <a:srgbClr val="000000"/>
                </a:solidFill>
                <a:latin typeface="DM Sans"/>
                <a:ea typeface="DM Sans"/>
                <a:cs typeface="DM Sans"/>
                <a:sym typeface="DM Sans"/>
              </a:endParaRPr>
            </a:p>
            <a:p>
              <a:pPr marL="983656" lvl="2" indent="-327885" algn="l">
                <a:lnSpc>
                  <a:spcPts val="3189"/>
                </a:lnSpc>
                <a:buFont typeface="Arial"/>
                <a:buChar char="⚬"/>
              </a:pPr>
              <a:r>
                <a:rPr lang="en-US" sz="2278" spc="56" dirty="0">
                  <a:solidFill>
                    <a:srgbClr val="000000"/>
                  </a:solidFill>
                  <a:latin typeface="DM Sans"/>
                  <a:ea typeface="DM Sans"/>
                  <a:cs typeface="DM Sans"/>
                  <a:sym typeface="DM Sans"/>
                </a:rPr>
                <a:t>Supercritical fluid extraction</a:t>
              </a:r>
            </a:p>
            <a:p>
              <a:pPr algn="l">
                <a:lnSpc>
                  <a:spcPts val="3189"/>
                </a:lnSpc>
              </a:pPr>
              <a:endParaRPr lang="en-US" sz="2278" spc="56" dirty="0">
                <a:solidFill>
                  <a:srgbClr val="000000"/>
                </a:solidFill>
                <a:latin typeface="DM Sans"/>
                <a:ea typeface="DM Sans"/>
                <a:cs typeface="DM Sans"/>
                <a:sym typeface="DM Sans"/>
              </a:endParaRPr>
            </a:p>
            <a:p>
              <a:pPr marL="983656" lvl="2" indent="-327885" algn="l">
                <a:lnSpc>
                  <a:spcPts val="3189"/>
                </a:lnSpc>
                <a:spcBef>
                  <a:spcPct val="0"/>
                </a:spcBef>
                <a:buFont typeface="Arial"/>
                <a:buChar char="⚬"/>
              </a:pPr>
              <a:r>
                <a:rPr lang="en-US" sz="2278" spc="56" dirty="0">
                  <a:solidFill>
                    <a:srgbClr val="000000"/>
                  </a:solidFill>
                  <a:latin typeface="DM Sans"/>
                  <a:ea typeface="DM Sans"/>
                  <a:cs typeface="DM Sans"/>
                  <a:sym typeface="DM Sans"/>
                </a:rPr>
                <a:t>Sonication</a:t>
              </a:r>
            </a:p>
          </p:txBody>
        </p:sp>
        <p:sp>
          <p:nvSpPr>
            <p:cNvPr id="15" name="Freeform 15"/>
            <p:cNvSpPr/>
            <p:nvPr/>
          </p:nvSpPr>
          <p:spPr>
            <a:xfrm>
              <a:off x="0" y="0"/>
              <a:ext cx="632749" cy="725214"/>
            </a:xfrm>
            <a:custGeom>
              <a:avLst/>
              <a:gdLst/>
              <a:ahLst/>
              <a:cxnLst/>
              <a:rect l="l" t="t" r="r" b="b"/>
              <a:pathLst>
                <a:path w="632749" h="725214">
                  <a:moveTo>
                    <a:pt x="0" y="0"/>
                  </a:moveTo>
                  <a:lnTo>
                    <a:pt x="632749" y="0"/>
                  </a:lnTo>
                  <a:lnTo>
                    <a:pt x="632749" y="725214"/>
                  </a:lnTo>
                  <a:lnTo>
                    <a:pt x="0" y="725214"/>
                  </a:lnTo>
                  <a:lnTo>
                    <a:pt x="0" y="0"/>
                  </a:lnTo>
                  <a:close/>
                </a:path>
              </a:pathLst>
            </a:custGeom>
            <a:blipFill>
              <a:blip r:embed="rId2"/>
              <a:stretch>
                <a:fillRect/>
              </a:stretch>
            </a:blipFill>
          </p:spPr>
          <p:txBody>
            <a:bodyPr/>
            <a:lstStyle/>
            <a:p>
              <a:endParaRPr lang="en-US"/>
            </a:p>
          </p:txBody>
        </p:sp>
      </p:grpSp>
      <p:grpSp>
        <p:nvGrpSpPr>
          <p:cNvPr id="16" name="Group 16"/>
          <p:cNvGrpSpPr/>
          <p:nvPr/>
        </p:nvGrpSpPr>
        <p:grpSpPr>
          <a:xfrm>
            <a:off x="9970600" y="4762106"/>
            <a:ext cx="6434737" cy="4873527"/>
            <a:chOff x="0" y="0"/>
            <a:chExt cx="8579650" cy="6498036"/>
          </a:xfrm>
        </p:grpSpPr>
        <p:sp>
          <p:nvSpPr>
            <p:cNvPr id="17" name="TextBox 17"/>
            <p:cNvSpPr txBox="1"/>
            <p:nvPr/>
          </p:nvSpPr>
          <p:spPr>
            <a:xfrm>
              <a:off x="0" y="136285"/>
              <a:ext cx="8579650" cy="6361751"/>
            </a:xfrm>
            <a:prstGeom prst="rect">
              <a:avLst/>
            </a:prstGeom>
          </p:spPr>
          <p:txBody>
            <a:bodyPr lIns="0" tIns="0" rIns="0" bIns="0" rtlCol="0" anchor="t">
              <a:spAutoFit/>
            </a:bodyPr>
            <a:lstStyle/>
            <a:p>
              <a:pPr marL="491828" lvl="1" indent="-245914" algn="l">
                <a:lnSpc>
                  <a:spcPts val="3189"/>
                </a:lnSpc>
                <a:buFont typeface="Arial"/>
                <a:buChar char="•"/>
              </a:pPr>
              <a:r>
                <a:rPr lang="en-US" sz="2278" spc="56" dirty="0">
                  <a:solidFill>
                    <a:srgbClr val="000000"/>
                  </a:solidFill>
                  <a:latin typeface="DM Sans"/>
                  <a:ea typeface="DM Sans"/>
                  <a:cs typeface="DM Sans"/>
                  <a:sym typeface="DM Sans"/>
                </a:rPr>
                <a:t>Method development for GC-MS</a:t>
              </a:r>
            </a:p>
            <a:p>
              <a:pPr algn="l">
                <a:lnSpc>
                  <a:spcPts val="3189"/>
                </a:lnSpc>
              </a:pPr>
              <a:endParaRPr lang="en-US" sz="2278" spc="56" dirty="0">
                <a:solidFill>
                  <a:srgbClr val="000000"/>
                </a:solidFill>
                <a:latin typeface="DM Sans"/>
                <a:ea typeface="DM Sans"/>
                <a:cs typeface="DM Sans"/>
                <a:sym typeface="DM Sans"/>
              </a:endParaRPr>
            </a:p>
            <a:p>
              <a:pPr marL="491828" lvl="1" indent="-245914" algn="l">
                <a:lnSpc>
                  <a:spcPts val="3189"/>
                </a:lnSpc>
                <a:buFont typeface="Arial"/>
                <a:buChar char="•"/>
              </a:pPr>
              <a:r>
                <a:rPr lang="en-US" sz="2278" spc="56" dirty="0">
                  <a:solidFill>
                    <a:srgbClr val="000000"/>
                  </a:solidFill>
                  <a:latin typeface="DM Sans"/>
                  <a:ea typeface="DM Sans"/>
                  <a:cs typeface="DM Sans"/>
                  <a:sym typeface="DM Sans"/>
                </a:rPr>
                <a:t>Analysis of fruit extracts, banana </a:t>
              </a:r>
              <a:r>
                <a:rPr lang="en-US" sz="2278" spc="56" dirty="0" err="1">
                  <a:solidFill>
                    <a:srgbClr val="000000"/>
                  </a:solidFill>
                  <a:latin typeface="DM Sans"/>
                  <a:ea typeface="DM Sans"/>
                  <a:cs typeface="DM Sans"/>
                  <a:sym typeface="DM Sans"/>
                </a:rPr>
                <a:t>flavouring</a:t>
              </a:r>
              <a:r>
                <a:rPr lang="en-US" sz="2278" spc="56" dirty="0">
                  <a:solidFill>
                    <a:srgbClr val="000000"/>
                  </a:solidFill>
                  <a:latin typeface="DM Sans"/>
                  <a:ea typeface="DM Sans"/>
                  <a:cs typeface="DM Sans"/>
                  <a:sym typeface="DM Sans"/>
                </a:rPr>
                <a:t>, and an isoamyl acetate standard with GC-MS</a:t>
              </a:r>
            </a:p>
            <a:p>
              <a:pPr algn="l">
                <a:lnSpc>
                  <a:spcPts val="3189"/>
                </a:lnSpc>
              </a:pPr>
              <a:endParaRPr lang="en-US" sz="2278" spc="56" dirty="0">
                <a:solidFill>
                  <a:srgbClr val="000000"/>
                </a:solidFill>
                <a:latin typeface="DM Sans"/>
                <a:ea typeface="DM Sans"/>
                <a:cs typeface="DM Sans"/>
                <a:sym typeface="DM Sans"/>
              </a:endParaRPr>
            </a:p>
            <a:p>
              <a:pPr marL="983656" lvl="2" indent="-327885" algn="l">
                <a:lnSpc>
                  <a:spcPts val="3189"/>
                </a:lnSpc>
                <a:buFont typeface="Arial"/>
                <a:buChar char="⚬"/>
              </a:pPr>
              <a:r>
                <a:rPr lang="en-US" sz="2278" spc="56" dirty="0">
                  <a:solidFill>
                    <a:srgbClr val="000000"/>
                  </a:solidFill>
                  <a:latin typeface="DM Sans"/>
                  <a:ea typeface="DM Sans"/>
                  <a:cs typeface="DM Sans"/>
                  <a:sym typeface="DM Sans"/>
                </a:rPr>
                <a:t>Identification of each compound through NIST mass spectral database</a:t>
              </a:r>
            </a:p>
            <a:p>
              <a:pPr algn="l">
                <a:lnSpc>
                  <a:spcPts val="3189"/>
                </a:lnSpc>
              </a:pPr>
              <a:endParaRPr lang="en-US" sz="2278" spc="56" dirty="0">
                <a:solidFill>
                  <a:srgbClr val="000000"/>
                </a:solidFill>
                <a:latin typeface="DM Sans"/>
                <a:ea typeface="DM Sans"/>
                <a:cs typeface="DM Sans"/>
                <a:sym typeface="DM Sans"/>
              </a:endParaRPr>
            </a:p>
            <a:p>
              <a:pPr marL="491828" lvl="1" indent="-245914" algn="l">
                <a:lnSpc>
                  <a:spcPts val="3189"/>
                </a:lnSpc>
                <a:buFont typeface="Arial"/>
                <a:buChar char="•"/>
              </a:pPr>
              <a:r>
                <a:rPr lang="en-US" sz="2278" spc="56" dirty="0">
                  <a:solidFill>
                    <a:srgbClr val="000000"/>
                  </a:solidFill>
                  <a:latin typeface="DM Sans"/>
                  <a:ea typeface="DM Sans"/>
                  <a:cs typeface="DM Sans"/>
                  <a:sym typeface="DM Sans"/>
                </a:rPr>
                <a:t>Look at fruit variation</a:t>
              </a:r>
            </a:p>
            <a:p>
              <a:pPr algn="l">
                <a:lnSpc>
                  <a:spcPts val="3189"/>
                </a:lnSpc>
              </a:pPr>
              <a:endParaRPr lang="en-US" sz="2278" spc="56" dirty="0">
                <a:solidFill>
                  <a:srgbClr val="000000"/>
                </a:solidFill>
                <a:latin typeface="DM Sans"/>
                <a:ea typeface="DM Sans"/>
                <a:cs typeface="DM Sans"/>
                <a:sym typeface="DM Sans"/>
              </a:endParaRPr>
            </a:p>
            <a:p>
              <a:pPr marL="0" lvl="0" indent="0" algn="l">
                <a:lnSpc>
                  <a:spcPts val="3189"/>
                </a:lnSpc>
                <a:spcBef>
                  <a:spcPct val="0"/>
                </a:spcBef>
              </a:pPr>
              <a:endParaRPr lang="en-US" sz="2278" spc="56" dirty="0">
                <a:solidFill>
                  <a:srgbClr val="000000"/>
                </a:solidFill>
                <a:latin typeface="DM Sans"/>
                <a:ea typeface="DM Sans"/>
                <a:cs typeface="DM Sans"/>
                <a:sym typeface="DM Sans"/>
              </a:endParaRPr>
            </a:p>
          </p:txBody>
        </p:sp>
        <p:sp>
          <p:nvSpPr>
            <p:cNvPr id="18" name="Freeform 18"/>
            <p:cNvSpPr/>
            <p:nvPr/>
          </p:nvSpPr>
          <p:spPr>
            <a:xfrm>
              <a:off x="0" y="0"/>
              <a:ext cx="632749" cy="725214"/>
            </a:xfrm>
            <a:custGeom>
              <a:avLst/>
              <a:gdLst/>
              <a:ahLst/>
              <a:cxnLst/>
              <a:rect l="l" t="t" r="r" b="b"/>
              <a:pathLst>
                <a:path w="632749" h="725214">
                  <a:moveTo>
                    <a:pt x="0" y="0"/>
                  </a:moveTo>
                  <a:lnTo>
                    <a:pt x="632749" y="0"/>
                  </a:lnTo>
                  <a:lnTo>
                    <a:pt x="632749" y="725214"/>
                  </a:lnTo>
                  <a:lnTo>
                    <a:pt x="0" y="725214"/>
                  </a:lnTo>
                  <a:lnTo>
                    <a:pt x="0" y="0"/>
                  </a:lnTo>
                  <a:close/>
                </a:path>
              </a:pathLst>
            </a:custGeom>
            <a:blipFill>
              <a:blip r:embed="rId2"/>
              <a:stretch>
                <a:fillRect/>
              </a:stretch>
            </a:blipFill>
          </p:spPr>
          <p:txBody>
            <a:bodyPr/>
            <a:lstStyle/>
            <a:p>
              <a:endParaRPr lang="en-US"/>
            </a:p>
          </p:txBody>
        </p:sp>
        <p:sp>
          <p:nvSpPr>
            <p:cNvPr id="19" name="Freeform 19"/>
            <p:cNvSpPr/>
            <p:nvPr/>
          </p:nvSpPr>
          <p:spPr>
            <a:xfrm>
              <a:off x="0" y="1065842"/>
              <a:ext cx="632749" cy="725214"/>
            </a:xfrm>
            <a:custGeom>
              <a:avLst/>
              <a:gdLst/>
              <a:ahLst/>
              <a:cxnLst/>
              <a:rect l="l" t="t" r="r" b="b"/>
              <a:pathLst>
                <a:path w="632749" h="725214">
                  <a:moveTo>
                    <a:pt x="0" y="0"/>
                  </a:moveTo>
                  <a:lnTo>
                    <a:pt x="632749" y="0"/>
                  </a:lnTo>
                  <a:lnTo>
                    <a:pt x="632749" y="725213"/>
                  </a:lnTo>
                  <a:lnTo>
                    <a:pt x="0" y="725213"/>
                  </a:lnTo>
                  <a:lnTo>
                    <a:pt x="0" y="0"/>
                  </a:lnTo>
                  <a:close/>
                </a:path>
              </a:pathLst>
            </a:custGeom>
            <a:blipFill>
              <a:blip r:embed="rId2"/>
              <a:stretch>
                <a:fillRect/>
              </a:stretch>
            </a:blipFill>
          </p:spPr>
          <p:txBody>
            <a:bodyPr/>
            <a:lstStyle/>
            <a:p>
              <a:endParaRPr lang="en-US"/>
            </a:p>
          </p:txBody>
        </p:sp>
        <p:sp>
          <p:nvSpPr>
            <p:cNvPr id="20" name="Freeform 20"/>
            <p:cNvSpPr/>
            <p:nvPr/>
          </p:nvSpPr>
          <p:spPr>
            <a:xfrm>
              <a:off x="0" y="4775200"/>
              <a:ext cx="632749" cy="725214"/>
            </a:xfrm>
            <a:custGeom>
              <a:avLst/>
              <a:gdLst/>
              <a:ahLst/>
              <a:cxnLst/>
              <a:rect l="l" t="t" r="r" b="b"/>
              <a:pathLst>
                <a:path w="632749" h="725214">
                  <a:moveTo>
                    <a:pt x="0" y="0"/>
                  </a:moveTo>
                  <a:lnTo>
                    <a:pt x="632749" y="0"/>
                  </a:lnTo>
                  <a:lnTo>
                    <a:pt x="632749" y="725214"/>
                  </a:lnTo>
                  <a:lnTo>
                    <a:pt x="0" y="725214"/>
                  </a:lnTo>
                  <a:lnTo>
                    <a:pt x="0" y="0"/>
                  </a:lnTo>
                  <a:close/>
                </a:path>
              </a:pathLst>
            </a:custGeom>
            <a:blipFill>
              <a:blip r:embed="rId2"/>
              <a:stretch>
                <a:fillRect/>
              </a:stretch>
            </a:blipFill>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sp>
        <p:nvSpPr>
          <p:cNvPr id="2" name="Freeform 2"/>
          <p:cNvSpPr/>
          <p:nvPr/>
        </p:nvSpPr>
        <p:spPr>
          <a:xfrm>
            <a:off x="10245557" y="2369771"/>
            <a:ext cx="4491848" cy="5989130"/>
          </a:xfrm>
          <a:custGeom>
            <a:avLst/>
            <a:gdLst/>
            <a:ahLst/>
            <a:cxnLst/>
            <a:rect l="l" t="t" r="r" b="b"/>
            <a:pathLst>
              <a:path w="4491848" h="5989130">
                <a:moveTo>
                  <a:pt x="0" y="0"/>
                </a:moveTo>
                <a:lnTo>
                  <a:pt x="4491848" y="0"/>
                </a:lnTo>
                <a:lnTo>
                  <a:pt x="4491848" y="5989130"/>
                </a:lnTo>
                <a:lnTo>
                  <a:pt x="0" y="5989130"/>
                </a:lnTo>
                <a:lnTo>
                  <a:pt x="0" y="0"/>
                </a:lnTo>
                <a:close/>
              </a:path>
            </a:pathLst>
          </a:custGeom>
          <a:blipFill>
            <a:blip r:embed="rId3"/>
            <a:stretch>
              <a:fillRect/>
            </a:stretch>
          </a:blipFill>
        </p:spPr>
        <p:txBody>
          <a:bodyPr/>
          <a:lstStyle/>
          <a:p>
            <a:endParaRPr lang="en-US"/>
          </a:p>
        </p:txBody>
      </p:sp>
      <p:sp>
        <p:nvSpPr>
          <p:cNvPr id="3" name="Freeform 3"/>
          <p:cNvSpPr/>
          <p:nvPr/>
        </p:nvSpPr>
        <p:spPr>
          <a:xfrm>
            <a:off x="3535816" y="2369771"/>
            <a:ext cx="4491848" cy="5989130"/>
          </a:xfrm>
          <a:custGeom>
            <a:avLst/>
            <a:gdLst/>
            <a:ahLst/>
            <a:cxnLst/>
            <a:rect l="l" t="t" r="r" b="b"/>
            <a:pathLst>
              <a:path w="4491848" h="5989130">
                <a:moveTo>
                  <a:pt x="0" y="0"/>
                </a:moveTo>
                <a:lnTo>
                  <a:pt x="4491848" y="0"/>
                </a:lnTo>
                <a:lnTo>
                  <a:pt x="4491848" y="5989130"/>
                </a:lnTo>
                <a:lnTo>
                  <a:pt x="0" y="598913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4737405" y="837190"/>
            <a:ext cx="2521895" cy="298863"/>
          </a:xfrm>
          <a:prstGeom prst="rect">
            <a:avLst/>
          </a:prstGeom>
        </p:spPr>
        <p:txBody>
          <a:bodyPr lIns="0" tIns="0" rIns="0" bIns="0" rtlCol="0" anchor="t">
            <a:spAutoFit/>
          </a:bodyPr>
          <a:lstStyle/>
          <a:p>
            <a:pPr algn="r">
              <a:lnSpc>
                <a:spcPts val="2520"/>
              </a:lnSpc>
            </a:pPr>
            <a:r>
              <a:rPr lang="en-US" sz="1800" b="1" spc="44">
                <a:solidFill>
                  <a:srgbClr val="000000"/>
                </a:solidFill>
                <a:latin typeface="DM Sans Bold"/>
                <a:ea typeface="DM Sans Bold"/>
                <a:cs typeface="DM Sans Bold"/>
                <a:sym typeface="DM Sans Bold"/>
              </a:rPr>
              <a:t>05</a:t>
            </a:r>
          </a:p>
        </p:txBody>
      </p:sp>
      <p:sp>
        <p:nvSpPr>
          <p:cNvPr id="5" name="TextBox 5"/>
          <p:cNvSpPr txBox="1"/>
          <p:nvPr/>
        </p:nvSpPr>
        <p:spPr>
          <a:xfrm>
            <a:off x="4962230" y="548678"/>
            <a:ext cx="8363539" cy="1193800"/>
          </a:xfrm>
          <a:prstGeom prst="rect">
            <a:avLst/>
          </a:prstGeom>
        </p:spPr>
        <p:txBody>
          <a:bodyPr lIns="0" tIns="0" rIns="0" bIns="0" rtlCol="0" anchor="t">
            <a:spAutoFit/>
          </a:bodyPr>
          <a:lstStyle/>
          <a:p>
            <a:pPr marL="0" lvl="0" indent="0" algn="ctr">
              <a:lnSpc>
                <a:spcPts val="9200"/>
              </a:lnSpc>
              <a:spcBef>
                <a:spcPct val="0"/>
              </a:spcBef>
            </a:pPr>
            <a:r>
              <a:rPr lang="en-US" sz="8000" b="1" u="sng">
                <a:solidFill>
                  <a:srgbClr val="000000"/>
                </a:solidFill>
                <a:latin typeface="Barlow Ultra-Bold"/>
                <a:ea typeface="Barlow Ultra-Bold"/>
                <a:cs typeface="Barlow Ultra-Bold"/>
                <a:sym typeface="Barlow Ultra-Bold"/>
              </a:rPr>
              <a:t>Steam Distillation</a:t>
            </a:r>
          </a:p>
        </p:txBody>
      </p:sp>
      <p:sp>
        <p:nvSpPr>
          <p:cNvPr id="6" name="TextBox 6"/>
          <p:cNvSpPr txBox="1"/>
          <p:nvPr/>
        </p:nvSpPr>
        <p:spPr>
          <a:xfrm>
            <a:off x="4485367" y="8320801"/>
            <a:ext cx="2592746" cy="38028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Banana fruit</a:t>
            </a:r>
          </a:p>
        </p:txBody>
      </p:sp>
      <p:sp>
        <p:nvSpPr>
          <p:cNvPr id="7" name="TextBox 7"/>
          <p:cNvSpPr txBox="1"/>
          <p:nvPr/>
        </p:nvSpPr>
        <p:spPr>
          <a:xfrm>
            <a:off x="11195108" y="8320801"/>
            <a:ext cx="2592746" cy="38028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Banana peel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4028" y="1742478"/>
            <a:ext cx="4218202" cy="4218202"/>
          </a:xfrm>
          <a:custGeom>
            <a:avLst/>
            <a:gdLst/>
            <a:ahLst/>
            <a:cxnLst/>
            <a:rect l="l" t="t" r="r" b="b"/>
            <a:pathLst>
              <a:path w="4218202" h="4218202">
                <a:moveTo>
                  <a:pt x="0" y="0"/>
                </a:moveTo>
                <a:lnTo>
                  <a:pt x="4218202" y="0"/>
                </a:lnTo>
                <a:lnTo>
                  <a:pt x="4218202" y="4218202"/>
                </a:lnTo>
                <a:lnTo>
                  <a:pt x="0" y="4218202"/>
                </a:lnTo>
                <a:lnTo>
                  <a:pt x="0" y="0"/>
                </a:lnTo>
                <a:close/>
              </a:path>
            </a:pathLst>
          </a:custGeom>
          <a:blipFill>
            <a:blip r:embed="rId3"/>
            <a:stretch>
              <a:fillRect l="-3621" t="-14487" r="-18109" b="-47820"/>
            </a:stretch>
          </a:blipFill>
        </p:spPr>
        <p:txBody>
          <a:bodyPr/>
          <a:lstStyle/>
          <a:p>
            <a:endParaRPr lang="en-US"/>
          </a:p>
        </p:txBody>
      </p:sp>
      <p:sp>
        <p:nvSpPr>
          <p:cNvPr id="3" name="Freeform 3"/>
          <p:cNvSpPr/>
          <p:nvPr/>
        </p:nvSpPr>
        <p:spPr>
          <a:xfrm>
            <a:off x="4962230" y="5960680"/>
            <a:ext cx="4218202" cy="4218202"/>
          </a:xfrm>
          <a:custGeom>
            <a:avLst/>
            <a:gdLst/>
            <a:ahLst/>
            <a:cxnLst/>
            <a:rect l="l" t="t" r="r" b="b"/>
            <a:pathLst>
              <a:path w="4218202" h="4218202">
                <a:moveTo>
                  <a:pt x="0" y="0"/>
                </a:moveTo>
                <a:lnTo>
                  <a:pt x="4218202" y="0"/>
                </a:lnTo>
                <a:lnTo>
                  <a:pt x="4218202" y="4218202"/>
                </a:lnTo>
                <a:lnTo>
                  <a:pt x="0" y="4218202"/>
                </a:lnTo>
                <a:lnTo>
                  <a:pt x="0" y="0"/>
                </a:lnTo>
                <a:close/>
              </a:path>
            </a:pathLst>
          </a:custGeom>
          <a:blipFill>
            <a:blip r:embed="rId4"/>
            <a:stretch>
              <a:fillRect l="-27350" t="-48575" b="-21225"/>
            </a:stretch>
          </a:blipFill>
        </p:spPr>
        <p:txBody>
          <a:bodyPr/>
          <a:lstStyle/>
          <a:p>
            <a:endParaRPr lang="en-US"/>
          </a:p>
        </p:txBody>
      </p:sp>
      <p:sp>
        <p:nvSpPr>
          <p:cNvPr id="4" name="Freeform 4"/>
          <p:cNvSpPr/>
          <p:nvPr/>
        </p:nvSpPr>
        <p:spPr>
          <a:xfrm>
            <a:off x="9180432" y="1742478"/>
            <a:ext cx="4218202" cy="4218202"/>
          </a:xfrm>
          <a:custGeom>
            <a:avLst/>
            <a:gdLst/>
            <a:ahLst/>
            <a:cxnLst/>
            <a:rect l="l" t="t" r="r" b="b"/>
            <a:pathLst>
              <a:path w="4218202" h="4218202">
                <a:moveTo>
                  <a:pt x="0" y="0"/>
                </a:moveTo>
                <a:lnTo>
                  <a:pt x="4218202" y="0"/>
                </a:lnTo>
                <a:lnTo>
                  <a:pt x="4218202" y="4218202"/>
                </a:lnTo>
                <a:lnTo>
                  <a:pt x="0" y="4218202"/>
                </a:lnTo>
                <a:lnTo>
                  <a:pt x="0" y="0"/>
                </a:lnTo>
                <a:close/>
              </a:path>
            </a:pathLst>
          </a:custGeom>
          <a:blipFill>
            <a:blip r:embed="rId5"/>
            <a:stretch>
              <a:fillRect l="-5437" t="-42147" r="-12034" b="-14481"/>
            </a:stretch>
          </a:blipFill>
        </p:spPr>
        <p:txBody>
          <a:bodyPr/>
          <a:lstStyle/>
          <a:p>
            <a:endParaRPr lang="en-US"/>
          </a:p>
        </p:txBody>
      </p:sp>
      <p:sp>
        <p:nvSpPr>
          <p:cNvPr id="5" name="Freeform 5"/>
          <p:cNvSpPr/>
          <p:nvPr/>
        </p:nvSpPr>
        <p:spPr>
          <a:xfrm>
            <a:off x="13398634" y="5950046"/>
            <a:ext cx="4228836" cy="4228836"/>
          </a:xfrm>
          <a:custGeom>
            <a:avLst/>
            <a:gdLst/>
            <a:ahLst/>
            <a:cxnLst/>
            <a:rect l="l" t="t" r="r" b="b"/>
            <a:pathLst>
              <a:path w="4228836" h="4228836">
                <a:moveTo>
                  <a:pt x="0" y="0"/>
                </a:moveTo>
                <a:lnTo>
                  <a:pt x="4228837" y="0"/>
                </a:lnTo>
                <a:lnTo>
                  <a:pt x="4228837" y="4228836"/>
                </a:lnTo>
                <a:lnTo>
                  <a:pt x="0" y="4228836"/>
                </a:lnTo>
                <a:lnTo>
                  <a:pt x="0" y="0"/>
                </a:lnTo>
                <a:close/>
              </a:path>
            </a:pathLst>
          </a:custGeom>
          <a:blipFill>
            <a:blip r:embed="rId6"/>
            <a:stretch>
              <a:fillRect l="-519" t="-17096" r="-3571" b="-21690"/>
            </a:stretch>
          </a:blipFill>
        </p:spPr>
        <p:txBody>
          <a:bodyPr/>
          <a:lstStyle/>
          <a:p>
            <a:endParaRPr lang="en-US"/>
          </a:p>
        </p:txBody>
      </p:sp>
      <p:sp>
        <p:nvSpPr>
          <p:cNvPr id="6" name="TextBox 6"/>
          <p:cNvSpPr txBox="1"/>
          <p:nvPr/>
        </p:nvSpPr>
        <p:spPr>
          <a:xfrm>
            <a:off x="14737405" y="837190"/>
            <a:ext cx="2521895" cy="298863"/>
          </a:xfrm>
          <a:prstGeom prst="rect">
            <a:avLst/>
          </a:prstGeom>
        </p:spPr>
        <p:txBody>
          <a:bodyPr lIns="0" tIns="0" rIns="0" bIns="0" rtlCol="0" anchor="t">
            <a:spAutoFit/>
          </a:bodyPr>
          <a:lstStyle/>
          <a:p>
            <a:pPr algn="r">
              <a:lnSpc>
                <a:spcPts val="2520"/>
              </a:lnSpc>
            </a:pPr>
            <a:r>
              <a:rPr lang="en-US" sz="1800" b="1" spc="44">
                <a:solidFill>
                  <a:srgbClr val="000000"/>
                </a:solidFill>
                <a:latin typeface="DM Sans Bold"/>
                <a:ea typeface="DM Sans Bold"/>
                <a:cs typeface="DM Sans Bold"/>
                <a:sym typeface="DM Sans Bold"/>
              </a:rPr>
              <a:t>06</a:t>
            </a:r>
          </a:p>
        </p:txBody>
      </p:sp>
      <p:sp>
        <p:nvSpPr>
          <p:cNvPr id="7" name="TextBox 7"/>
          <p:cNvSpPr txBox="1"/>
          <p:nvPr/>
        </p:nvSpPr>
        <p:spPr>
          <a:xfrm>
            <a:off x="4962230" y="548678"/>
            <a:ext cx="8363539" cy="1193800"/>
          </a:xfrm>
          <a:prstGeom prst="rect">
            <a:avLst/>
          </a:prstGeom>
        </p:spPr>
        <p:txBody>
          <a:bodyPr lIns="0" tIns="0" rIns="0" bIns="0" rtlCol="0" anchor="t">
            <a:spAutoFit/>
          </a:bodyPr>
          <a:lstStyle/>
          <a:p>
            <a:pPr marL="0" lvl="0" indent="0" algn="ctr">
              <a:lnSpc>
                <a:spcPts val="9200"/>
              </a:lnSpc>
              <a:spcBef>
                <a:spcPct val="0"/>
              </a:spcBef>
            </a:pPr>
            <a:r>
              <a:rPr lang="en-US" sz="8000" b="1" u="sng" dirty="0">
                <a:solidFill>
                  <a:srgbClr val="000000"/>
                </a:solidFill>
                <a:latin typeface="Barlow Ultra-Bold"/>
                <a:ea typeface="Barlow Ultra-Bold"/>
                <a:cs typeface="Barlow Ultra-Bold"/>
                <a:sym typeface="Barlow Ultra-Bold"/>
              </a:rPr>
              <a:t>CO</a:t>
            </a:r>
            <a:r>
              <a:rPr lang="en-US" sz="8000" b="1" u="sng" baseline="-25000" dirty="0">
                <a:solidFill>
                  <a:srgbClr val="000000"/>
                </a:solidFill>
                <a:latin typeface="Barlow Ultra-Bold"/>
                <a:ea typeface="Barlow Ultra-Bold"/>
                <a:cs typeface="Barlow Ultra-Bold"/>
                <a:sym typeface="Barlow Ultra-Bold"/>
              </a:rPr>
              <a:t>2</a:t>
            </a:r>
            <a:r>
              <a:rPr lang="en-US" sz="8000" b="1" u="sng" dirty="0">
                <a:solidFill>
                  <a:srgbClr val="000000"/>
                </a:solidFill>
                <a:latin typeface="Barlow Ultra-Bold"/>
                <a:ea typeface="Barlow Ultra-Bold"/>
                <a:cs typeface="Barlow Ultra-Bold"/>
                <a:sym typeface="Barlow Ultra-Bold"/>
              </a:rPr>
              <a:t> Extraction</a:t>
            </a:r>
          </a:p>
        </p:txBody>
      </p:sp>
      <p:sp>
        <p:nvSpPr>
          <p:cNvPr id="8" name="TextBox 8"/>
          <p:cNvSpPr txBox="1"/>
          <p:nvPr/>
        </p:nvSpPr>
        <p:spPr>
          <a:xfrm>
            <a:off x="1556756" y="5922580"/>
            <a:ext cx="2592746" cy="38028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Banana mush</a:t>
            </a:r>
          </a:p>
        </p:txBody>
      </p:sp>
      <p:sp>
        <p:nvSpPr>
          <p:cNvPr id="9" name="TextBox 9"/>
          <p:cNvSpPr txBox="1"/>
          <p:nvPr/>
        </p:nvSpPr>
        <p:spPr>
          <a:xfrm>
            <a:off x="5774958" y="5180342"/>
            <a:ext cx="2592746" cy="78033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Desiccated bananas</a:t>
            </a:r>
          </a:p>
        </p:txBody>
      </p:sp>
      <p:sp>
        <p:nvSpPr>
          <p:cNvPr id="10" name="TextBox 10"/>
          <p:cNvSpPr txBox="1"/>
          <p:nvPr/>
        </p:nvSpPr>
        <p:spPr>
          <a:xfrm>
            <a:off x="9993160" y="5893649"/>
            <a:ext cx="2592746" cy="38028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Banana peel</a:t>
            </a:r>
          </a:p>
        </p:txBody>
      </p:sp>
      <p:sp>
        <p:nvSpPr>
          <p:cNvPr id="11" name="TextBox 11"/>
          <p:cNvSpPr txBox="1"/>
          <p:nvPr/>
        </p:nvSpPr>
        <p:spPr>
          <a:xfrm>
            <a:off x="14216679" y="5551461"/>
            <a:ext cx="2592746" cy="380288"/>
          </a:xfrm>
          <a:prstGeom prst="rect">
            <a:avLst/>
          </a:prstGeom>
        </p:spPr>
        <p:txBody>
          <a:bodyPr lIns="0" tIns="0" rIns="0" bIns="0" rtlCol="0" anchor="t">
            <a:spAutoFit/>
          </a:bodyPr>
          <a:lstStyle/>
          <a:p>
            <a:pPr algn="ctr">
              <a:lnSpc>
                <a:spcPts val="3189"/>
              </a:lnSpc>
              <a:spcBef>
                <a:spcPct val="0"/>
              </a:spcBef>
            </a:pPr>
            <a:r>
              <a:rPr lang="en-US" sz="2278" spc="56" dirty="0">
                <a:solidFill>
                  <a:srgbClr val="000000"/>
                </a:solidFill>
                <a:latin typeface="DM Sans"/>
                <a:ea typeface="DM Sans"/>
                <a:cs typeface="DM Sans"/>
                <a:sym typeface="DM Sans"/>
              </a:rPr>
              <a:t>Banana slice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sp>
        <p:nvSpPr>
          <p:cNvPr id="2" name="Freeform 2"/>
          <p:cNvSpPr/>
          <p:nvPr/>
        </p:nvSpPr>
        <p:spPr>
          <a:xfrm>
            <a:off x="6252389" y="1925287"/>
            <a:ext cx="5783222" cy="2943709"/>
          </a:xfrm>
          <a:custGeom>
            <a:avLst/>
            <a:gdLst/>
            <a:ahLst/>
            <a:cxnLst/>
            <a:rect l="l" t="t" r="r" b="b"/>
            <a:pathLst>
              <a:path w="5783222" h="2943709">
                <a:moveTo>
                  <a:pt x="0" y="0"/>
                </a:moveTo>
                <a:lnTo>
                  <a:pt x="5783222" y="0"/>
                </a:lnTo>
                <a:lnTo>
                  <a:pt x="5783222" y="2943710"/>
                </a:lnTo>
                <a:lnTo>
                  <a:pt x="0" y="2943710"/>
                </a:lnTo>
                <a:lnTo>
                  <a:pt x="0" y="0"/>
                </a:lnTo>
                <a:close/>
              </a:path>
            </a:pathLst>
          </a:custGeom>
          <a:blipFill>
            <a:blip r:embed="rId2"/>
            <a:stretch>
              <a:fillRect t="-82171" b="-79775"/>
            </a:stretch>
          </a:blipFill>
        </p:spPr>
        <p:txBody>
          <a:bodyPr/>
          <a:lstStyle/>
          <a:p>
            <a:endParaRPr lang="en-US"/>
          </a:p>
        </p:txBody>
      </p:sp>
      <p:sp>
        <p:nvSpPr>
          <p:cNvPr id="3" name="Freeform 3"/>
          <p:cNvSpPr/>
          <p:nvPr/>
        </p:nvSpPr>
        <p:spPr>
          <a:xfrm>
            <a:off x="890434" y="3057263"/>
            <a:ext cx="5193230" cy="5193230"/>
          </a:xfrm>
          <a:custGeom>
            <a:avLst/>
            <a:gdLst/>
            <a:ahLst/>
            <a:cxnLst/>
            <a:rect l="l" t="t" r="r" b="b"/>
            <a:pathLst>
              <a:path w="5193230" h="5193230">
                <a:moveTo>
                  <a:pt x="0" y="0"/>
                </a:moveTo>
                <a:lnTo>
                  <a:pt x="5193230" y="0"/>
                </a:lnTo>
                <a:lnTo>
                  <a:pt x="5193230" y="5193231"/>
                </a:lnTo>
                <a:lnTo>
                  <a:pt x="0" y="5193231"/>
                </a:lnTo>
                <a:lnTo>
                  <a:pt x="0" y="0"/>
                </a:lnTo>
                <a:close/>
              </a:path>
            </a:pathLst>
          </a:custGeom>
          <a:blipFill>
            <a:blip r:embed="rId3"/>
            <a:stretch>
              <a:fillRect t="-48481" r="-11360"/>
            </a:stretch>
          </a:blipFill>
        </p:spPr>
        <p:txBody>
          <a:bodyPr/>
          <a:lstStyle/>
          <a:p>
            <a:endParaRPr lang="en-US"/>
          </a:p>
        </p:txBody>
      </p:sp>
      <p:sp>
        <p:nvSpPr>
          <p:cNvPr id="4" name="Freeform 4"/>
          <p:cNvSpPr/>
          <p:nvPr/>
        </p:nvSpPr>
        <p:spPr>
          <a:xfrm>
            <a:off x="6737071" y="5143500"/>
            <a:ext cx="4813857" cy="4813857"/>
          </a:xfrm>
          <a:custGeom>
            <a:avLst/>
            <a:gdLst/>
            <a:ahLst/>
            <a:cxnLst/>
            <a:rect l="l" t="t" r="r" b="b"/>
            <a:pathLst>
              <a:path w="4813857" h="4813857">
                <a:moveTo>
                  <a:pt x="0" y="0"/>
                </a:moveTo>
                <a:lnTo>
                  <a:pt x="4813858" y="0"/>
                </a:lnTo>
                <a:lnTo>
                  <a:pt x="4813858" y="4813857"/>
                </a:lnTo>
                <a:lnTo>
                  <a:pt x="0" y="4813857"/>
                </a:lnTo>
                <a:lnTo>
                  <a:pt x="0" y="0"/>
                </a:lnTo>
                <a:close/>
              </a:path>
            </a:pathLst>
          </a:custGeom>
          <a:blipFill>
            <a:blip r:embed="rId4"/>
            <a:stretch>
              <a:fillRect r="-20136" b="-60182"/>
            </a:stretch>
          </a:blipFill>
        </p:spPr>
        <p:txBody>
          <a:bodyPr/>
          <a:lstStyle/>
          <a:p>
            <a:endParaRPr lang="en-US"/>
          </a:p>
        </p:txBody>
      </p:sp>
      <p:sp>
        <p:nvSpPr>
          <p:cNvPr id="5" name="Freeform 5"/>
          <p:cNvSpPr/>
          <p:nvPr/>
        </p:nvSpPr>
        <p:spPr>
          <a:xfrm>
            <a:off x="12207061" y="3057263"/>
            <a:ext cx="5193230" cy="5193230"/>
          </a:xfrm>
          <a:custGeom>
            <a:avLst/>
            <a:gdLst/>
            <a:ahLst/>
            <a:cxnLst/>
            <a:rect l="l" t="t" r="r" b="b"/>
            <a:pathLst>
              <a:path w="5193230" h="5193230">
                <a:moveTo>
                  <a:pt x="0" y="0"/>
                </a:moveTo>
                <a:lnTo>
                  <a:pt x="5193230" y="0"/>
                </a:lnTo>
                <a:lnTo>
                  <a:pt x="5193230" y="5193231"/>
                </a:lnTo>
                <a:lnTo>
                  <a:pt x="0" y="5193231"/>
                </a:lnTo>
                <a:lnTo>
                  <a:pt x="0" y="0"/>
                </a:lnTo>
                <a:close/>
              </a:path>
            </a:pathLst>
          </a:custGeom>
          <a:blipFill>
            <a:blip r:embed="rId5"/>
            <a:stretch>
              <a:fillRect r="-2682" b="-36909"/>
            </a:stretch>
          </a:blipFill>
        </p:spPr>
        <p:txBody>
          <a:bodyPr/>
          <a:lstStyle/>
          <a:p>
            <a:endParaRPr lang="en-US"/>
          </a:p>
        </p:txBody>
      </p:sp>
      <p:sp>
        <p:nvSpPr>
          <p:cNvPr id="6" name="TextBox 6"/>
          <p:cNvSpPr txBox="1"/>
          <p:nvPr/>
        </p:nvSpPr>
        <p:spPr>
          <a:xfrm>
            <a:off x="14737405" y="837190"/>
            <a:ext cx="2521895" cy="298863"/>
          </a:xfrm>
          <a:prstGeom prst="rect">
            <a:avLst/>
          </a:prstGeom>
        </p:spPr>
        <p:txBody>
          <a:bodyPr lIns="0" tIns="0" rIns="0" bIns="0" rtlCol="0" anchor="t">
            <a:spAutoFit/>
          </a:bodyPr>
          <a:lstStyle/>
          <a:p>
            <a:pPr algn="r">
              <a:lnSpc>
                <a:spcPts val="2520"/>
              </a:lnSpc>
            </a:pPr>
            <a:r>
              <a:rPr lang="en-US" sz="1800" b="1" spc="44">
                <a:solidFill>
                  <a:srgbClr val="000000"/>
                </a:solidFill>
                <a:latin typeface="DM Sans Bold"/>
                <a:ea typeface="DM Sans Bold"/>
                <a:cs typeface="DM Sans Bold"/>
                <a:sym typeface="DM Sans Bold"/>
              </a:rPr>
              <a:t>07</a:t>
            </a:r>
          </a:p>
        </p:txBody>
      </p:sp>
      <p:sp>
        <p:nvSpPr>
          <p:cNvPr id="7" name="TextBox 7"/>
          <p:cNvSpPr txBox="1"/>
          <p:nvPr/>
        </p:nvSpPr>
        <p:spPr>
          <a:xfrm>
            <a:off x="6083664" y="441325"/>
            <a:ext cx="6120671" cy="1193800"/>
          </a:xfrm>
          <a:prstGeom prst="rect">
            <a:avLst/>
          </a:prstGeom>
        </p:spPr>
        <p:txBody>
          <a:bodyPr lIns="0" tIns="0" rIns="0" bIns="0" rtlCol="0" anchor="t">
            <a:spAutoFit/>
          </a:bodyPr>
          <a:lstStyle/>
          <a:p>
            <a:pPr marL="0" lvl="0" indent="0" algn="ctr">
              <a:lnSpc>
                <a:spcPts val="9200"/>
              </a:lnSpc>
              <a:spcBef>
                <a:spcPct val="0"/>
              </a:spcBef>
            </a:pPr>
            <a:r>
              <a:rPr lang="en-US" sz="8000" b="1" u="sng">
                <a:solidFill>
                  <a:srgbClr val="000000"/>
                </a:solidFill>
                <a:latin typeface="Barlow Ultra-Bold"/>
                <a:ea typeface="Barlow Ultra-Bold"/>
                <a:cs typeface="Barlow Ultra-Bold"/>
                <a:sym typeface="Barlow Ultra-Bold"/>
              </a:rPr>
              <a:t>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16661" y="1843661"/>
            <a:ext cx="4681094" cy="7243546"/>
          </a:xfrm>
          <a:custGeom>
            <a:avLst/>
            <a:gdLst/>
            <a:ahLst/>
            <a:cxnLst/>
            <a:rect l="l" t="t" r="r" b="b"/>
            <a:pathLst>
              <a:path w="4681094" h="7243546">
                <a:moveTo>
                  <a:pt x="0" y="0"/>
                </a:moveTo>
                <a:lnTo>
                  <a:pt x="4681094" y="0"/>
                </a:lnTo>
                <a:lnTo>
                  <a:pt x="4681094" y="7243545"/>
                </a:lnTo>
                <a:lnTo>
                  <a:pt x="0" y="7243545"/>
                </a:lnTo>
                <a:lnTo>
                  <a:pt x="0" y="0"/>
                </a:lnTo>
                <a:close/>
              </a:path>
            </a:pathLst>
          </a:custGeom>
          <a:blipFill>
            <a:blip r:embed="rId2"/>
            <a:stretch>
              <a:fillRect r="-170880"/>
            </a:stretch>
          </a:blipFill>
        </p:spPr>
        <p:txBody>
          <a:bodyPr/>
          <a:lstStyle/>
          <a:p>
            <a:endParaRPr lang="en-US"/>
          </a:p>
        </p:txBody>
      </p:sp>
      <p:sp>
        <p:nvSpPr>
          <p:cNvPr id="3" name="Freeform 3"/>
          <p:cNvSpPr/>
          <p:nvPr/>
        </p:nvSpPr>
        <p:spPr>
          <a:xfrm>
            <a:off x="3172715" y="1843661"/>
            <a:ext cx="4596863" cy="7243546"/>
          </a:xfrm>
          <a:custGeom>
            <a:avLst/>
            <a:gdLst/>
            <a:ahLst/>
            <a:cxnLst/>
            <a:rect l="l" t="t" r="r" b="b"/>
            <a:pathLst>
              <a:path w="4596863" h="7243546">
                <a:moveTo>
                  <a:pt x="0" y="0"/>
                </a:moveTo>
                <a:lnTo>
                  <a:pt x="4596862" y="0"/>
                </a:lnTo>
                <a:lnTo>
                  <a:pt x="4596862" y="7243545"/>
                </a:lnTo>
                <a:lnTo>
                  <a:pt x="0" y="7243545"/>
                </a:lnTo>
                <a:lnTo>
                  <a:pt x="0" y="0"/>
                </a:lnTo>
                <a:close/>
              </a:path>
            </a:pathLst>
          </a:custGeom>
          <a:blipFill>
            <a:blip r:embed="rId3"/>
            <a:stretch>
              <a:fillRect r="-177056"/>
            </a:stretch>
          </a:blipFill>
        </p:spPr>
        <p:txBody>
          <a:bodyPr/>
          <a:lstStyle/>
          <a:p>
            <a:endParaRPr lang="en-US"/>
          </a:p>
        </p:txBody>
      </p:sp>
      <p:sp>
        <p:nvSpPr>
          <p:cNvPr id="4" name="TextBox 4"/>
          <p:cNvSpPr txBox="1"/>
          <p:nvPr/>
        </p:nvSpPr>
        <p:spPr>
          <a:xfrm>
            <a:off x="1028700" y="417004"/>
            <a:ext cx="7345708" cy="1196386"/>
          </a:xfrm>
          <a:prstGeom prst="rect">
            <a:avLst/>
          </a:prstGeom>
        </p:spPr>
        <p:txBody>
          <a:bodyPr lIns="0" tIns="0" rIns="0" bIns="0" rtlCol="0" anchor="t">
            <a:spAutoFit/>
          </a:bodyPr>
          <a:lstStyle/>
          <a:p>
            <a:pPr marL="0" lvl="0" indent="0" algn="l">
              <a:lnSpc>
                <a:spcPts val="9200"/>
              </a:lnSpc>
              <a:spcBef>
                <a:spcPct val="0"/>
              </a:spcBef>
            </a:pPr>
            <a:r>
              <a:rPr lang="en-US" sz="8000" b="1" u="sng">
                <a:solidFill>
                  <a:srgbClr val="000000"/>
                </a:solidFill>
                <a:latin typeface="Barlow Ultra-Bold"/>
                <a:ea typeface="Barlow Ultra-Bold"/>
                <a:cs typeface="Barlow Ultra-Bold"/>
                <a:sym typeface="Barlow Ultra-Bold"/>
              </a:rPr>
              <a:t>Results</a:t>
            </a:r>
          </a:p>
        </p:txBody>
      </p:sp>
      <p:sp>
        <p:nvSpPr>
          <p:cNvPr id="5" name="TextBox 5"/>
          <p:cNvSpPr txBox="1"/>
          <p:nvPr/>
        </p:nvSpPr>
        <p:spPr>
          <a:xfrm>
            <a:off x="5546626" y="1024722"/>
            <a:ext cx="8093173" cy="474489"/>
          </a:xfrm>
          <a:prstGeom prst="rect">
            <a:avLst/>
          </a:prstGeom>
        </p:spPr>
        <p:txBody>
          <a:bodyPr wrap="square" lIns="0" tIns="0" rIns="0" bIns="0" rtlCol="0" anchor="t">
            <a:spAutoFit/>
          </a:bodyPr>
          <a:lstStyle/>
          <a:p>
            <a:pPr marL="0" lvl="0" indent="0" algn="l">
              <a:lnSpc>
                <a:spcPts val="3679"/>
              </a:lnSpc>
              <a:spcBef>
                <a:spcPct val="0"/>
              </a:spcBef>
            </a:pPr>
            <a:r>
              <a:rPr lang="en-US" sz="3200" b="1" dirty="0">
                <a:solidFill>
                  <a:srgbClr val="000000"/>
                </a:solidFill>
                <a:latin typeface="Barlow Medium"/>
                <a:ea typeface="Barlow Medium"/>
                <a:cs typeface="Barlow Medium"/>
                <a:sym typeface="Barlow Medium"/>
              </a:rPr>
              <a:t>Isoamyl acetate standard and Cavendish</a:t>
            </a:r>
          </a:p>
        </p:txBody>
      </p:sp>
      <p:sp>
        <p:nvSpPr>
          <p:cNvPr id="6" name="TextBox 6"/>
          <p:cNvSpPr txBox="1"/>
          <p:nvPr/>
        </p:nvSpPr>
        <p:spPr>
          <a:xfrm>
            <a:off x="15495523" y="837190"/>
            <a:ext cx="1763777" cy="298863"/>
          </a:xfrm>
          <a:prstGeom prst="rect">
            <a:avLst/>
          </a:prstGeom>
        </p:spPr>
        <p:txBody>
          <a:bodyPr lIns="0" tIns="0" rIns="0" bIns="0" rtlCol="0" anchor="t">
            <a:spAutoFit/>
          </a:bodyPr>
          <a:lstStyle/>
          <a:p>
            <a:pPr algn="r">
              <a:lnSpc>
                <a:spcPts val="2520"/>
              </a:lnSpc>
            </a:pPr>
            <a:r>
              <a:rPr lang="en-US" sz="1800" b="1" spc="45">
                <a:solidFill>
                  <a:srgbClr val="000000"/>
                </a:solidFill>
                <a:latin typeface="DM Sans Bold"/>
                <a:ea typeface="DM Sans Bold"/>
                <a:cs typeface="DM Sans Bold"/>
                <a:sym typeface="DM Sans Bold"/>
              </a:rPr>
              <a:t>08</a:t>
            </a:r>
          </a:p>
        </p:txBody>
      </p:sp>
      <p:sp>
        <p:nvSpPr>
          <p:cNvPr id="7" name="TextBox 7"/>
          <p:cNvSpPr txBox="1"/>
          <p:nvPr/>
        </p:nvSpPr>
        <p:spPr>
          <a:xfrm>
            <a:off x="3307038" y="9049106"/>
            <a:ext cx="4328217" cy="38028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Isoamyl acetate</a:t>
            </a:r>
          </a:p>
        </p:txBody>
      </p:sp>
      <p:sp>
        <p:nvSpPr>
          <p:cNvPr id="8" name="TextBox 8"/>
          <p:cNvSpPr txBox="1"/>
          <p:nvPr/>
        </p:nvSpPr>
        <p:spPr>
          <a:xfrm>
            <a:off x="10169538" y="9049106"/>
            <a:ext cx="4328217" cy="38028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Cavendish Banana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sp>
        <p:nvSpPr>
          <p:cNvPr id="2" name="Freeform 2"/>
          <p:cNvSpPr/>
          <p:nvPr/>
        </p:nvSpPr>
        <p:spPr>
          <a:xfrm>
            <a:off x="9816661" y="1843661"/>
            <a:ext cx="4681094" cy="7243546"/>
          </a:xfrm>
          <a:custGeom>
            <a:avLst/>
            <a:gdLst/>
            <a:ahLst/>
            <a:cxnLst/>
            <a:rect l="l" t="t" r="r" b="b"/>
            <a:pathLst>
              <a:path w="4681094" h="7243546">
                <a:moveTo>
                  <a:pt x="0" y="0"/>
                </a:moveTo>
                <a:lnTo>
                  <a:pt x="4681094" y="0"/>
                </a:lnTo>
                <a:lnTo>
                  <a:pt x="4681094" y="7243545"/>
                </a:lnTo>
                <a:lnTo>
                  <a:pt x="0" y="7243545"/>
                </a:lnTo>
                <a:lnTo>
                  <a:pt x="0" y="0"/>
                </a:lnTo>
                <a:close/>
              </a:path>
            </a:pathLst>
          </a:custGeom>
          <a:blipFill>
            <a:blip r:embed="rId3"/>
            <a:stretch>
              <a:fillRect r="-170880"/>
            </a:stretch>
          </a:blipFill>
        </p:spPr>
        <p:txBody>
          <a:bodyPr/>
          <a:lstStyle/>
          <a:p>
            <a:endParaRPr lang="en-US"/>
          </a:p>
        </p:txBody>
      </p:sp>
      <p:sp>
        <p:nvSpPr>
          <p:cNvPr id="3" name="Freeform 3"/>
          <p:cNvSpPr/>
          <p:nvPr/>
        </p:nvSpPr>
        <p:spPr>
          <a:xfrm>
            <a:off x="3172715" y="1843661"/>
            <a:ext cx="4658662" cy="7243546"/>
          </a:xfrm>
          <a:custGeom>
            <a:avLst/>
            <a:gdLst/>
            <a:ahLst/>
            <a:cxnLst/>
            <a:rect l="l" t="t" r="r" b="b"/>
            <a:pathLst>
              <a:path w="4658662" h="7243546">
                <a:moveTo>
                  <a:pt x="0" y="0"/>
                </a:moveTo>
                <a:lnTo>
                  <a:pt x="4658662" y="0"/>
                </a:lnTo>
                <a:lnTo>
                  <a:pt x="4658662" y="7243545"/>
                </a:lnTo>
                <a:lnTo>
                  <a:pt x="0" y="7243545"/>
                </a:lnTo>
                <a:lnTo>
                  <a:pt x="0" y="0"/>
                </a:lnTo>
                <a:close/>
              </a:path>
            </a:pathLst>
          </a:custGeom>
          <a:blipFill>
            <a:blip r:embed="rId4"/>
            <a:stretch>
              <a:fillRect r="-173381"/>
            </a:stretch>
          </a:blipFill>
        </p:spPr>
        <p:txBody>
          <a:bodyPr/>
          <a:lstStyle/>
          <a:p>
            <a:endParaRPr lang="en-US"/>
          </a:p>
        </p:txBody>
      </p:sp>
      <p:sp>
        <p:nvSpPr>
          <p:cNvPr id="4" name="TextBox 4"/>
          <p:cNvSpPr txBox="1"/>
          <p:nvPr/>
        </p:nvSpPr>
        <p:spPr>
          <a:xfrm>
            <a:off x="15495523" y="837190"/>
            <a:ext cx="1763777" cy="298863"/>
          </a:xfrm>
          <a:prstGeom prst="rect">
            <a:avLst/>
          </a:prstGeom>
        </p:spPr>
        <p:txBody>
          <a:bodyPr lIns="0" tIns="0" rIns="0" bIns="0" rtlCol="0" anchor="t">
            <a:spAutoFit/>
          </a:bodyPr>
          <a:lstStyle/>
          <a:p>
            <a:pPr algn="r">
              <a:lnSpc>
                <a:spcPts val="2520"/>
              </a:lnSpc>
            </a:pPr>
            <a:r>
              <a:rPr lang="en-US" sz="1800" b="1" spc="45">
                <a:solidFill>
                  <a:srgbClr val="000000"/>
                </a:solidFill>
                <a:latin typeface="DM Sans Bold"/>
                <a:ea typeface="DM Sans Bold"/>
                <a:cs typeface="DM Sans Bold"/>
                <a:sym typeface="DM Sans Bold"/>
              </a:rPr>
              <a:t>09</a:t>
            </a:r>
          </a:p>
        </p:txBody>
      </p:sp>
      <p:sp>
        <p:nvSpPr>
          <p:cNvPr id="5" name="TextBox 5"/>
          <p:cNvSpPr txBox="1"/>
          <p:nvPr/>
        </p:nvSpPr>
        <p:spPr>
          <a:xfrm>
            <a:off x="1028700" y="417004"/>
            <a:ext cx="7345708" cy="1196386"/>
          </a:xfrm>
          <a:prstGeom prst="rect">
            <a:avLst/>
          </a:prstGeom>
        </p:spPr>
        <p:txBody>
          <a:bodyPr lIns="0" tIns="0" rIns="0" bIns="0" rtlCol="0" anchor="t">
            <a:spAutoFit/>
          </a:bodyPr>
          <a:lstStyle/>
          <a:p>
            <a:pPr marL="0" lvl="0" indent="0" algn="l">
              <a:lnSpc>
                <a:spcPts val="9200"/>
              </a:lnSpc>
              <a:spcBef>
                <a:spcPct val="0"/>
              </a:spcBef>
            </a:pPr>
            <a:r>
              <a:rPr lang="en-US" sz="8000" b="1" u="sng">
                <a:solidFill>
                  <a:srgbClr val="000000"/>
                </a:solidFill>
                <a:latin typeface="Barlow Ultra-Bold"/>
                <a:ea typeface="Barlow Ultra-Bold"/>
                <a:cs typeface="Barlow Ultra-Bold"/>
                <a:sym typeface="Barlow Ultra-Bold"/>
              </a:rPr>
              <a:t>Results</a:t>
            </a:r>
          </a:p>
        </p:txBody>
      </p:sp>
      <p:sp>
        <p:nvSpPr>
          <p:cNvPr id="6" name="TextBox 6"/>
          <p:cNvSpPr txBox="1"/>
          <p:nvPr/>
        </p:nvSpPr>
        <p:spPr>
          <a:xfrm>
            <a:off x="6150476" y="1024722"/>
            <a:ext cx="7345708" cy="474489"/>
          </a:xfrm>
          <a:prstGeom prst="rect">
            <a:avLst/>
          </a:prstGeom>
        </p:spPr>
        <p:txBody>
          <a:bodyPr wrap="square" lIns="0" tIns="0" rIns="0" bIns="0" rtlCol="0" anchor="t">
            <a:spAutoFit/>
          </a:bodyPr>
          <a:lstStyle/>
          <a:p>
            <a:pPr marL="0" lvl="0" indent="0" algn="l">
              <a:lnSpc>
                <a:spcPts val="3679"/>
              </a:lnSpc>
              <a:spcBef>
                <a:spcPct val="0"/>
              </a:spcBef>
            </a:pPr>
            <a:r>
              <a:rPr lang="en-US" sz="3200" b="1" dirty="0">
                <a:solidFill>
                  <a:srgbClr val="000000"/>
                </a:solidFill>
                <a:latin typeface="Barlow Medium"/>
                <a:ea typeface="Barlow Medium"/>
                <a:cs typeface="Barlow Medium"/>
                <a:sym typeface="Barlow Medium"/>
              </a:rPr>
              <a:t>Banana </a:t>
            </a:r>
            <a:r>
              <a:rPr lang="en-US" sz="3200" b="1" dirty="0" err="1">
                <a:solidFill>
                  <a:srgbClr val="000000"/>
                </a:solidFill>
                <a:latin typeface="Barlow Medium"/>
                <a:ea typeface="Barlow Medium"/>
                <a:cs typeface="Barlow Medium"/>
                <a:sym typeface="Barlow Medium"/>
              </a:rPr>
              <a:t>Flavouring</a:t>
            </a:r>
            <a:r>
              <a:rPr lang="en-US" sz="3200" b="1" dirty="0">
                <a:solidFill>
                  <a:srgbClr val="000000"/>
                </a:solidFill>
                <a:latin typeface="Barlow Medium"/>
                <a:ea typeface="Barlow Medium"/>
                <a:cs typeface="Barlow Medium"/>
                <a:sym typeface="Barlow Medium"/>
              </a:rPr>
              <a:t> and Cavendish</a:t>
            </a:r>
          </a:p>
        </p:txBody>
      </p:sp>
      <p:sp>
        <p:nvSpPr>
          <p:cNvPr id="7" name="TextBox 7"/>
          <p:cNvSpPr txBox="1"/>
          <p:nvPr/>
        </p:nvSpPr>
        <p:spPr>
          <a:xfrm>
            <a:off x="3307038" y="9049106"/>
            <a:ext cx="4328217" cy="78033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Watkins Banana Extract with Other Natural Flavours </a:t>
            </a:r>
          </a:p>
        </p:txBody>
      </p:sp>
      <p:sp>
        <p:nvSpPr>
          <p:cNvPr id="8" name="TextBox 8"/>
          <p:cNvSpPr txBox="1"/>
          <p:nvPr/>
        </p:nvSpPr>
        <p:spPr>
          <a:xfrm>
            <a:off x="10169538" y="9049106"/>
            <a:ext cx="4328217" cy="380288"/>
          </a:xfrm>
          <a:prstGeom prst="rect">
            <a:avLst/>
          </a:prstGeom>
        </p:spPr>
        <p:txBody>
          <a:bodyPr lIns="0" tIns="0" rIns="0" bIns="0" rtlCol="0" anchor="t">
            <a:spAutoFit/>
          </a:bodyPr>
          <a:lstStyle/>
          <a:p>
            <a:pPr algn="ctr">
              <a:lnSpc>
                <a:spcPts val="3189"/>
              </a:lnSpc>
              <a:spcBef>
                <a:spcPct val="0"/>
              </a:spcBef>
            </a:pPr>
            <a:r>
              <a:rPr lang="en-US" sz="2278" spc="56">
                <a:solidFill>
                  <a:srgbClr val="000000"/>
                </a:solidFill>
                <a:latin typeface="DM Sans"/>
                <a:ea typeface="DM Sans"/>
                <a:cs typeface="DM Sans"/>
                <a:sym typeface="DM Sans"/>
              </a:rPr>
              <a:t>Cavendish Banana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612</Words>
  <Application>Microsoft Macintosh PowerPoint</Application>
  <PresentationFormat>Custom</PresentationFormat>
  <Paragraphs>125</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Barlow</vt:lpstr>
      <vt:lpstr>Calibri</vt:lpstr>
      <vt:lpstr>DM Sans Bold</vt:lpstr>
      <vt:lpstr>Barlow Ultra-Bold</vt:lpstr>
      <vt:lpstr>DM Sans</vt:lpstr>
      <vt:lpstr>Barlow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Honours Update Presentation</dc:title>
  <cp:lastModifiedBy>Connor Johnson</cp:lastModifiedBy>
  <cp:revision>2</cp:revision>
  <dcterms:created xsi:type="dcterms:W3CDTF">2006-08-16T00:00:00Z</dcterms:created>
  <dcterms:modified xsi:type="dcterms:W3CDTF">2025-02-02T18:39:20Z</dcterms:modified>
  <dc:identifier>DAGdXb87JZQ</dc:identifier>
</cp:coreProperties>
</file>